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70" r:id="rId3"/>
    <p:sldId id="257" r:id="rId4"/>
    <p:sldId id="272" r:id="rId5"/>
    <p:sldId id="280" r:id="rId6"/>
    <p:sldId id="273" r:id="rId7"/>
    <p:sldId id="274" r:id="rId8"/>
    <p:sldId id="282" r:id="rId9"/>
    <p:sldId id="281" r:id="rId10"/>
    <p:sldId id="283" r:id="rId11"/>
    <p:sldId id="284" r:id="rId12"/>
    <p:sldId id="268" r:id="rId13"/>
    <p:sldId id="295" r:id="rId14"/>
    <p:sldId id="275" r:id="rId15"/>
    <p:sldId id="276" r:id="rId16"/>
    <p:sldId id="277" r:id="rId17"/>
    <p:sldId id="269" r:id="rId18"/>
    <p:sldId id="279" r:id="rId19"/>
    <p:sldId id="278" r:id="rId20"/>
    <p:sldId id="258" r:id="rId21"/>
    <p:sldId id="259" r:id="rId22"/>
    <p:sldId id="260" r:id="rId23"/>
    <p:sldId id="261" r:id="rId24"/>
    <p:sldId id="262" r:id="rId25"/>
    <p:sldId id="296" r:id="rId26"/>
    <p:sldId id="299" r:id="rId27"/>
    <p:sldId id="298" r:id="rId28"/>
    <p:sldId id="297" r:id="rId29"/>
    <p:sldId id="289" r:id="rId30"/>
    <p:sldId id="290" r:id="rId31"/>
    <p:sldId id="291" r:id="rId32"/>
    <p:sldId id="292" r:id="rId33"/>
    <p:sldId id="293" r:id="rId34"/>
    <p:sldId id="294" r:id="rId35"/>
    <p:sldId id="265" r:id="rId36"/>
  </p:sldIdLst>
  <p:sldSz cx="18288000" cy="10287000"/>
  <p:notesSz cx="6858000" cy="9144000"/>
  <p:embeddedFontLst>
    <p:embeddedFont>
      <p:font typeface="Calibri" panose="020F0502020204030204" pitchFamily="34" charset="0"/>
      <p:regular r:id="rId38"/>
      <p:bold r:id="rId39"/>
      <p:italic r:id="rId40"/>
      <p:boldItalic r:id="rId41"/>
    </p:embeddedFont>
    <p:embeddedFont>
      <p:font typeface="Be Vietnam Ultra-Bold" panose="020B0604020202020204" charset="0"/>
      <p:regular r:id="rId42"/>
    </p:embeddedFont>
    <p:embeddedFont>
      <p:font typeface="Klein Condense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759"/>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autoAdjust="0"/>
    <p:restoredTop sz="86410" autoAdjust="0"/>
  </p:normalViewPr>
  <p:slideViewPr>
    <p:cSldViewPr>
      <p:cViewPr>
        <p:scale>
          <a:sx n="33" d="100"/>
          <a:sy n="33" d="100"/>
        </p:scale>
        <p:origin x="1374" y="378"/>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69678-BEE8-4975-BCCE-8AC1524BA31C}" type="datetimeFigureOut">
              <a:rPr lang="en-US" smtClean="0"/>
              <a:t>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9B532E-B32D-4CC9-8FA1-C09B4A88A7EA}" type="slidenum">
              <a:rPr lang="en-US" smtClean="0"/>
              <a:t>‹#›</a:t>
            </a:fld>
            <a:endParaRPr lang="en-US"/>
          </a:p>
        </p:txBody>
      </p:sp>
    </p:spTree>
    <p:extLst>
      <p:ext uri="{BB962C8B-B14F-4D97-AF65-F5344CB8AC3E}">
        <p14:creationId xmlns:p14="http://schemas.microsoft.com/office/powerpoint/2010/main" val="493197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9968157"/>
            <a:ext cx="19221178" cy="586193"/>
            <a:chOff x="0" y="0"/>
            <a:chExt cx="6461577" cy="197060"/>
          </a:xfrm>
        </p:grpSpPr>
        <p:sp>
          <p:nvSpPr>
            <p:cNvPr id="6" name="Freeform 6"/>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7" name="TextBox 7"/>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82213"/>
            <a:ext cx="19221178" cy="487940"/>
            <a:chOff x="0" y="0"/>
            <a:chExt cx="6461577" cy="164031"/>
          </a:xfrm>
        </p:grpSpPr>
        <p:sp>
          <p:nvSpPr>
            <p:cNvPr id="12" name="Freeform 12"/>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13" name="TextBox 13"/>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rot="-10800000">
            <a:off x="-318061" y="405727"/>
            <a:ext cx="18924122" cy="318843"/>
            <a:chOff x="0" y="0"/>
            <a:chExt cx="6361716" cy="107185"/>
          </a:xfrm>
        </p:grpSpPr>
        <p:sp>
          <p:nvSpPr>
            <p:cNvPr id="15" name="Freeform 15"/>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6" name="TextBox 16"/>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39727" y="1391580"/>
            <a:ext cx="5516922" cy="7909566"/>
          </a:xfrm>
          <a:custGeom>
            <a:avLst/>
            <a:gdLst/>
            <a:ahLst/>
            <a:cxnLst/>
            <a:rect l="l" t="t" r="r" b="b"/>
            <a:pathLst>
              <a:path w="5516922" h="7909566">
                <a:moveTo>
                  <a:pt x="0" y="0"/>
                </a:moveTo>
                <a:lnTo>
                  <a:pt x="5516922" y="0"/>
                </a:lnTo>
                <a:lnTo>
                  <a:pt x="5516922" y="7909567"/>
                </a:lnTo>
                <a:lnTo>
                  <a:pt x="0" y="790956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8" name="TextBox 18"/>
          <p:cNvSpPr txBox="1"/>
          <p:nvPr/>
        </p:nvSpPr>
        <p:spPr>
          <a:xfrm>
            <a:off x="5638800" y="2119241"/>
            <a:ext cx="12792993" cy="5255541"/>
          </a:xfrm>
          <a:prstGeom prst="rect">
            <a:avLst/>
          </a:prstGeom>
        </p:spPr>
        <p:txBody>
          <a:bodyPr wrap="square" lIns="0" tIns="0" rIns="0" bIns="0" rtlCol="0" anchor="t">
            <a:spAutoFit/>
          </a:bodyPr>
          <a:lstStyle/>
          <a:p>
            <a:pPr algn="ctr"/>
            <a:r>
              <a:rPr lang="en-US" sz="8538" b="1" dirty="0">
                <a:solidFill>
                  <a:srgbClr val="02275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ĐỒNG PHẠM</a:t>
            </a:r>
          </a:p>
          <a:p>
            <a:pPr algn="ctr"/>
            <a:r>
              <a:rPr lang="en-US" sz="8538" b="1" dirty="0">
                <a:solidFill>
                  <a:srgbClr val="022759"/>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VÀ CÁC TRƯỜNG HỢP LOẠI TRỪ TRÁCH NHIỆM HÌNH SỰ </a:t>
            </a:r>
          </a:p>
        </p:txBody>
      </p:sp>
      <p:sp>
        <p:nvSpPr>
          <p:cNvPr id="19" name="TextBox 19"/>
          <p:cNvSpPr txBox="1"/>
          <p:nvPr/>
        </p:nvSpPr>
        <p:spPr>
          <a:xfrm>
            <a:off x="11987664" y="7459784"/>
            <a:ext cx="6060609" cy="713400"/>
          </a:xfrm>
          <a:prstGeom prst="rect">
            <a:avLst/>
          </a:prstGeom>
        </p:spPr>
        <p:txBody>
          <a:bodyPr wrap="square" lIns="0" tIns="0" rIns="0" bIns="0" rtlCol="0" anchor="t">
            <a:spAutoFit/>
          </a:bodyPr>
          <a:lstStyle/>
          <a:p>
            <a:pPr>
              <a:lnSpc>
                <a:spcPts val="5928"/>
              </a:lnSpc>
            </a:pPr>
            <a:r>
              <a:rPr lang="en-US" sz="4000" dirty="0">
                <a:solidFill>
                  <a:srgbClr val="022759"/>
                </a:solidFill>
                <a:latin typeface="Klein Condensed"/>
              </a:rPr>
              <a:t>-</a:t>
            </a:r>
            <a:r>
              <a:rPr lang="en-US" sz="4000" dirty="0">
                <a:solidFill>
                  <a:srgbClr val="022759"/>
                </a:solidFill>
                <a:latin typeface="Times New Roman" panose="02020603050405020304" pitchFamily="18" charset="0"/>
                <a:cs typeface="Times New Roman" panose="02020603050405020304" pitchFamily="18" charset="0"/>
              </a:rPr>
              <a:t>PHÁP LUẬT ĐẠI CƯƠNG-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8" name="Rectangle: Rounded Corners 17">
            <a:extLst>
              <a:ext uri="{FF2B5EF4-FFF2-40B4-BE49-F238E27FC236}">
                <a16:creationId xmlns:a16="http://schemas.microsoft.com/office/drawing/2014/main" id="{74888699-89B1-C9DA-BBBD-7CDDE4DB63F8}"/>
              </a:ext>
            </a:extLst>
          </p:cNvPr>
          <p:cNvSpPr/>
          <p:nvPr/>
        </p:nvSpPr>
        <p:spPr>
          <a:xfrm>
            <a:off x="4156772" y="878726"/>
            <a:ext cx="10854628"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VỀ LUẬT HÌNH SỰ</a:t>
            </a:r>
          </a:p>
        </p:txBody>
      </p:sp>
      <p:sp>
        <p:nvSpPr>
          <p:cNvPr id="22" name="Rectangle: Rounded Corners 21">
            <a:extLst>
              <a:ext uri="{FF2B5EF4-FFF2-40B4-BE49-F238E27FC236}">
                <a16:creationId xmlns:a16="http://schemas.microsoft.com/office/drawing/2014/main" id="{76D84921-0E90-B65C-EFAB-633667FFDDF2}"/>
              </a:ext>
            </a:extLst>
          </p:cNvPr>
          <p:cNvSpPr/>
          <p:nvPr/>
        </p:nvSpPr>
        <p:spPr>
          <a:xfrm>
            <a:off x="533399" y="2504416"/>
            <a:ext cx="4572001"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Câu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hỏi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8B1B2DAC-14C6-7562-6859-3013C996E9F5}"/>
              </a:ext>
            </a:extLst>
          </p:cNvPr>
          <p:cNvSpPr/>
          <p:nvPr/>
        </p:nvSpPr>
        <p:spPr>
          <a:xfrm>
            <a:off x="5638800" y="2674076"/>
            <a:ext cx="12496800" cy="1568261"/>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F66514A4-F07D-9E47-184A-202A6A1F0E66}"/>
              </a:ext>
            </a:extLst>
          </p:cNvPr>
          <p:cNvSpPr txBox="1"/>
          <p:nvPr/>
        </p:nvSpPr>
        <p:spPr>
          <a:xfrm>
            <a:off x="6224587" y="2789848"/>
            <a:ext cx="11630026" cy="1846659"/>
          </a:xfrm>
          <a:prstGeom prst="rect">
            <a:avLst/>
          </a:prstGeom>
          <a:noFill/>
        </p:spPr>
        <p:txBody>
          <a:bodyPr wrap="square" rtlCol="0">
            <a:spAutoFit/>
          </a:bodyPr>
          <a:lstStyle/>
          <a:p>
            <a:pPr algn="just"/>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Bộ</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luật</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Hình</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sự</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2015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sửa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đổi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một</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lần</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bởi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Luật</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sửa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đổi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Hình</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sự</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nào</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a:t>
            </a:r>
            <a:endParaRPr lang="en-US" sz="3800" b="1" dirty="0">
              <a:solidFill>
                <a:srgbClr val="022759"/>
              </a:solidFill>
              <a:effectLst/>
              <a:latin typeface="Times New Roman" panose="02020603050405020304" pitchFamily="18" charset="0"/>
              <a:cs typeface="Times New Roman" panose="02020603050405020304" pitchFamily="18" charset="0"/>
            </a:endParaRPr>
          </a:p>
          <a:p>
            <a:pPr algn="just"/>
            <a:endParaRPr lang="en-US" sz="3800" b="1" dirty="0">
              <a:solidFill>
                <a:srgbClr val="022759"/>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E5A91CAE-3C4E-B66C-2114-DB660B31E384}"/>
              </a:ext>
            </a:extLst>
          </p:cNvPr>
          <p:cNvSpPr/>
          <p:nvPr/>
        </p:nvSpPr>
        <p:spPr>
          <a:xfrm>
            <a:off x="2628900" y="5094092"/>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A. 2022</a:t>
            </a:r>
          </a:p>
        </p:txBody>
      </p:sp>
      <p:sp>
        <p:nvSpPr>
          <p:cNvPr id="16" name="Rectangle: Rounded Corners 15">
            <a:extLst>
              <a:ext uri="{FF2B5EF4-FFF2-40B4-BE49-F238E27FC236}">
                <a16:creationId xmlns:a16="http://schemas.microsoft.com/office/drawing/2014/main" id="{429691BE-E0D7-AB34-776D-3FAB2F35110C}"/>
              </a:ext>
            </a:extLst>
          </p:cNvPr>
          <p:cNvSpPr/>
          <p:nvPr/>
        </p:nvSpPr>
        <p:spPr>
          <a:xfrm>
            <a:off x="2646153" y="7048133"/>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B. 2018</a:t>
            </a:r>
          </a:p>
        </p:txBody>
      </p:sp>
      <p:sp>
        <p:nvSpPr>
          <p:cNvPr id="17" name="Rectangle: Rounded Corners 16">
            <a:extLst>
              <a:ext uri="{FF2B5EF4-FFF2-40B4-BE49-F238E27FC236}">
                <a16:creationId xmlns:a16="http://schemas.microsoft.com/office/drawing/2014/main" id="{A06BF3E2-8957-CE92-EBCC-0AD8C2FA6119}"/>
              </a:ext>
            </a:extLst>
          </p:cNvPr>
          <p:cNvSpPr/>
          <p:nvPr/>
        </p:nvSpPr>
        <p:spPr>
          <a:xfrm>
            <a:off x="12039600" y="7014208"/>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D. 2016</a:t>
            </a:r>
          </a:p>
        </p:txBody>
      </p:sp>
      <p:sp>
        <p:nvSpPr>
          <p:cNvPr id="19" name="Rectangle: Rounded Corners 18">
            <a:extLst>
              <a:ext uri="{FF2B5EF4-FFF2-40B4-BE49-F238E27FC236}">
                <a16:creationId xmlns:a16="http://schemas.microsoft.com/office/drawing/2014/main" id="{683F31D0-5E73-697D-CCDC-B619B2FF9D95}"/>
              </a:ext>
            </a:extLst>
          </p:cNvPr>
          <p:cNvSpPr/>
          <p:nvPr/>
        </p:nvSpPr>
        <p:spPr>
          <a:xfrm>
            <a:off x="12039600" y="5095654"/>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C. 2017</a:t>
            </a:r>
          </a:p>
        </p:txBody>
      </p:sp>
    </p:spTree>
    <p:extLst>
      <p:ext uri="{BB962C8B-B14F-4D97-AF65-F5344CB8AC3E}">
        <p14:creationId xmlns:p14="http://schemas.microsoft.com/office/powerpoint/2010/main" val="231988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9"/>
                                        </p:tgtEl>
                                        <p:attrNameLst>
                                          <p:attrName>fillcolor</p:attrName>
                                        </p:attrNameLst>
                                      </p:cBhvr>
                                      <p:to>
                                        <a:schemeClr val="accent2"/>
                                      </p:to>
                                    </p:animClr>
                                    <p:set>
                                      <p:cBhvr>
                                        <p:cTn id="7" dur="2000" fill="hold"/>
                                        <p:tgtEl>
                                          <p:spTgt spid="19"/>
                                        </p:tgtEl>
                                        <p:attrNameLst>
                                          <p:attrName>fill.type</p:attrName>
                                        </p:attrNameLst>
                                      </p:cBhvr>
                                      <p:to>
                                        <p:strVal val="solid"/>
                                      </p:to>
                                    </p:set>
                                    <p:set>
                                      <p:cBhvr>
                                        <p:cTn id="8" dur="2000" fill="hold"/>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8" name="Rectangle: Rounded Corners 17">
            <a:extLst>
              <a:ext uri="{FF2B5EF4-FFF2-40B4-BE49-F238E27FC236}">
                <a16:creationId xmlns:a16="http://schemas.microsoft.com/office/drawing/2014/main" id="{74888699-89B1-C9DA-BBBD-7CDDE4DB63F8}"/>
              </a:ext>
            </a:extLst>
          </p:cNvPr>
          <p:cNvSpPr/>
          <p:nvPr/>
        </p:nvSpPr>
        <p:spPr>
          <a:xfrm>
            <a:off x="4156772" y="878726"/>
            <a:ext cx="10778428"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VỀ LUẬT HÌNH SỰ</a:t>
            </a:r>
          </a:p>
        </p:txBody>
      </p:sp>
      <p:sp>
        <p:nvSpPr>
          <p:cNvPr id="22" name="Rectangle: Rounded Corners 21">
            <a:extLst>
              <a:ext uri="{FF2B5EF4-FFF2-40B4-BE49-F238E27FC236}">
                <a16:creationId xmlns:a16="http://schemas.microsoft.com/office/drawing/2014/main" id="{76D84921-0E90-B65C-EFAB-633667FFDDF2}"/>
              </a:ext>
            </a:extLst>
          </p:cNvPr>
          <p:cNvSpPr/>
          <p:nvPr/>
        </p:nvSpPr>
        <p:spPr>
          <a:xfrm>
            <a:off x="533399" y="2504416"/>
            <a:ext cx="4572001"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Câu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hỏi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8B1B2DAC-14C6-7562-6859-3013C996E9F5}"/>
              </a:ext>
            </a:extLst>
          </p:cNvPr>
          <p:cNvSpPr/>
          <p:nvPr/>
        </p:nvSpPr>
        <p:spPr>
          <a:xfrm>
            <a:off x="5638800" y="2674076"/>
            <a:ext cx="12496800" cy="2087512"/>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F66514A4-F07D-9E47-184A-202A6A1F0E66}"/>
              </a:ext>
            </a:extLst>
          </p:cNvPr>
          <p:cNvSpPr txBox="1"/>
          <p:nvPr/>
        </p:nvSpPr>
        <p:spPr>
          <a:xfrm>
            <a:off x="6224587" y="2789848"/>
            <a:ext cx="11630026" cy="2431435"/>
          </a:xfrm>
          <a:prstGeom prst="rect">
            <a:avLst/>
          </a:prstGeom>
          <a:noFill/>
        </p:spPr>
        <p:txBody>
          <a:bodyPr wrap="square" rtlCol="0">
            <a:spAutoFit/>
          </a:bodyPr>
          <a:lstStyle/>
          <a:p>
            <a:pPr algn="just"/>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Luật</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sửa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đổi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Bộ</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luật</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Hình</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sự</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2017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Quốc</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hội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nước</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Cộng</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hòa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xã</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hội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chủ</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nghĩa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Việt</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Nam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khóa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XIV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thông</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qua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tại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kỳ</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họp</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thứ</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3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vào</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ngày</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a:t>
            </a:r>
            <a:endParaRPr lang="en-US" sz="3800" b="1" dirty="0">
              <a:solidFill>
                <a:srgbClr val="022759"/>
              </a:solidFill>
              <a:effectLst/>
              <a:latin typeface="Times New Roman" panose="02020603050405020304" pitchFamily="18" charset="0"/>
              <a:cs typeface="Times New Roman" panose="02020603050405020304" pitchFamily="18" charset="0"/>
            </a:endParaRPr>
          </a:p>
          <a:p>
            <a:pPr algn="just"/>
            <a:endParaRPr lang="en-US" sz="3800" b="1" dirty="0">
              <a:solidFill>
                <a:srgbClr val="022759"/>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E5A91CAE-3C4E-B66C-2114-DB660B31E384}"/>
              </a:ext>
            </a:extLst>
          </p:cNvPr>
          <p:cNvSpPr/>
          <p:nvPr/>
        </p:nvSpPr>
        <p:spPr>
          <a:xfrm>
            <a:off x="2628900" y="5094092"/>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A. 20/7/2017</a:t>
            </a:r>
          </a:p>
        </p:txBody>
      </p:sp>
      <p:sp>
        <p:nvSpPr>
          <p:cNvPr id="16" name="Rectangle: Rounded Corners 15">
            <a:extLst>
              <a:ext uri="{FF2B5EF4-FFF2-40B4-BE49-F238E27FC236}">
                <a16:creationId xmlns:a16="http://schemas.microsoft.com/office/drawing/2014/main" id="{429691BE-E0D7-AB34-776D-3FAB2F35110C}"/>
              </a:ext>
            </a:extLst>
          </p:cNvPr>
          <p:cNvSpPr/>
          <p:nvPr/>
        </p:nvSpPr>
        <p:spPr>
          <a:xfrm>
            <a:off x="2646153" y="7048133"/>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B. 19/7/2017</a:t>
            </a:r>
          </a:p>
        </p:txBody>
      </p:sp>
      <p:sp>
        <p:nvSpPr>
          <p:cNvPr id="17" name="Rectangle: Rounded Corners 16">
            <a:extLst>
              <a:ext uri="{FF2B5EF4-FFF2-40B4-BE49-F238E27FC236}">
                <a16:creationId xmlns:a16="http://schemas.microsoft.com/office/drawing/2014/main" id="{A06BF3E2-8957-CE92-EBCC-0AD8C2FA6119}"/>
              </a:ext>
            </a:extLst>
          </p:cNvPr>
          <p:cNvSpPr/>
          <p:nvPr/>
        </p:nvSpPr>
        <p:spPr>
          <a:xfrm>
            <a:off x="12039600" y="7014208"/>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D. 20/6/2017</a:t>
            </a:r>
          </a:p>
        </p:txBody>
      </p:sp>
      <p:sp>
        <p:nvSpPr>
          <p:cNvPr id="19" name="Rectangle: Rounded Corners 18">
            <a:extLst>
              <a:ext uri="{FF2B5EF4-FFF2-40B4-BE49-F238E27FC236}">
                <a16:creationId xmlns:a16="http://schemas.microsoft.com/office/drawing/2014/main" id="{683F31D0-5E73-697D-CCDC-B619B2FF9D95}"/>
              </a:ext>
            </a:extLst>
          </p:cNvPr>
          <p:cNvSpPr/>
          <p:nvPr/>
        </p:nvSpPr>
        <p:spPr>
          <a:xfrm>
            <a:off x="12039600" y="5095654"/>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C. 19/6/2017</a:t>
            </a:r>
          </a:p>
        </p:txBody>
      </p:sp>
    </p:spTree>
    <p:extLst>
      <p:ext uri="{BB962C8B-B14F-4D97-AF65-F5344CB8AC3E}">
        <p14:creationId xmlns:p14="http://schemas.microsoft.com/office/powerpoint/2010/main" val="199218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7"/>
                                        </p:tgtEl>
                                        <p:attrNameLst>
                                          <p:attrName>fillcolor</p:attrName>
                                        </p:attrNameLst>
                                      </p:cBhvr>
                                      <p:to>
                                        <a:schemeClr val="accent2"/>
                                      </p:to>
                                    </p:animClr>
                                    <p:set>
                                      <p:cBhvr>
                                        <p:cTn id="7" dur="2000" fill="hold"/>
                                        <p:tgtEl>
                                          <p:spTgt spid="17"/>
                                        </p:tgtEl>
                                        <p:attrNameLst>
                                          <p:attrName>fill.type</p:attrName>
                                        </p:attrNameLst>
                                      </p:cBhvr>
                                      <p:to>
                                        <p:strVal val="solid"/>
                                      </p:to>
                                    </p:set>
                                    <p:set>
                                      <p:cBhvr>
                                        <p:cTn id="8" dur="2000" fill="hold"/>
                                        <p:tgtEl>
                                          <p:spTgt spid="1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21" name="Rectangle: Rounded Corners 20">
            <a:extLst>
              <a:ext uri="{FF2B5EF4-FFF2-40B4-BE49-F238E27FC236}">
                <a16:creationId xmlns:a16="http://schemas.microsoft.com/office/drawing/2014/main" id="{0FF2F95A-AA7A-C70E-8C4A-9A8A2C56D9FA}"/>
              </a:ext>
            </a:extLst>
          </p:cNvPr>
          <p:cNvSpPr/>
          <p:nvPr/>
        </p:nvSpPr>
        <p:spPr>
          <a:xfrm>
            <a:off x="4801529" y="931521"/>
            <a:ext cx="8915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TỘI PHẠM </a:t>
            </a:r>
          </a:p>
        </p:txBody>
      </p:sp>
      <p:sp>
        <p:nvSpPr>
          <p:cNvPr id="15" name="Rectangle: Rounded Corners 14">
            <a:extLst>
              <a:ext uri="{FF2B5EF4-FFF2-40B4-BE49-F238E27FC236}">
                <a16:creationId xmlns:a16="http://schemas.microsoft.com/office/drawing/2014/main" id="{4D0590F2-BF19-AEFA-D8BB-BC6A5BE66826}"/>
              </a:ext>
            </a:extLst>
          </p:cNvPr>
          <p:cNvSpPr/>
          <p:nvPr/>
        </p:nvSpPr>
        <p:spPr>
          <a:xfrm>
            <a:off x="10668000" y="2393016"/>
            <a:ext cx="7010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Khái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niệm</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tội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phạm</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A75B3991-E87B-8AA8-35D8-150667441560}"/>
              </a:ext>
            </a:extLst>
          </p:cNvPr>
          <p:cNvSpPr/>
          <p:nvPr/>
        </p:nvSpPr>
        <p:spPr>
          <a:xfrm>
            <a:off x="228600" y="3794231"/>
            <a:ext cx="17678400" cy="3330469"/>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97D170AB-ADDC-F097-DFCA-8FE93D8C30F0}"/>
              </a:ext>
            </a:extLst>
          </p:cNvPr>
          <p:cNvSpPr txBox="1"/>
          <p:nvPr/>
        </p:nvSpPr>
        <p:spPr>
          <a:xfrm>
            <a:off x="685800" y="3827349"/>
            <a:ext cx="16635413" cy="3170099"/>
          </a:xfrm>
          <a:prstGeom prst="rect">
            <a:avLst/>
          </a:prstGeom>
          <a:noFill/>
        </p:spPr>
        <p:txBody>
          <a:bodyPr wrap="square" rtlCol="0">
            <a:spAutoFit/>
          </a:bodyPr>
          <a:lstStyle/>
          <a:p>
            <a:pPr algn="just"/>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Tội phạm là hành vi nguy hiểm cho xã hội được quy định trong Bộ luật hình sự</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r>
              <a:rPr lang="vi-VN"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D</a:t>
            </a:r>
            <a:r>
              <a:rPr lang="vi-VN"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o người có năng lực trách nhiệm hình sự thực hiện một cách cố ý hoặc vô </a:t>
            </a:r>
            <a:r>
              <a:rPr lang="vi-VN" sz="4000" b="1" dirty="0" smtClean="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ý</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xâm</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phạm</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chủ</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quyền</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chế</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độ</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chính</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trị</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nền</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kinh</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tế</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văn</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hoá</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quốc</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phòng</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an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ninh</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trật</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tự</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an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toàn</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xã</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hội</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tính</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mạng</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a:t>
            </a:r>
            <a:endParaRPr lang="en-US" sz="4000" b="1" dirty="0">
              <a:solidFill>
                <a:srgbClr val="02275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29579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2214"/>
            <a:ext cx="8915399" cy="10559713"/>
          </a:xfrm>
          <a:prstGeom prst="rect">
            <a:avLst/>
          </a:prstGeom>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399" y="-82214"/>
            <a:ext cx="9366765" cy="10369214"/>
          </a:xfrm>
          <a:prstGeom prst="rect">
            <a:avLst/>
          </a:prstGeom>
        </p:spPr>
      </p:pic>
    </p:spTree>
    <p:extLst>
      <p:ext uri="{BB962C8B-B14F-4D97-AF65-F5344CB8AC3E}">
        <p14:creationId xmlns:p14="http://schemas.microsoft.com/office/powerpoint/2010/main" val="30548684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21" name="Rectangle: Rounded Corners 20">
            <a:extLst>
              <a:ext uri="{FF2B5EF4-FFF2-40B4-BE49-F238E27FC236}">
                <a16:creationId xmlns:a16="http://schemas.microsoft.com/office/drawing/2014/main" id="{0FF2F95A-AA7A-C70E-8C4A-9A8A2C56D9FA}"/>
              </a:ext>
            </a:extLst>
          </p:cNvPr>
          <p:cNvSpPr/>
          <p:nvPr/>
        </p:nvSpPr>
        <p:spPr>
          <a:xfrm>
            <a:off x="4801529" y="931521"/>
            <a:ext cx="8915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TỘI PHẠM </a:t>
            </a:r>
          </a:p>
        </p:txBody>
      </p:sp>
      <p:sp>
        <p:nvSpPr>
          <p:cNvPr id="15" name="Rectangle: Rounded Corners 14">
            <a:extLst>
              <a:ext uri="{FF2B5EF4-FFF2-40B4-BE49-F238E27FC236}">
                <a16:creationId xmlns:a16="http://schemas.microsoft.com/office/drawing/2014/main" id="{4D0590F2-BF19-AEFA-D8BB-BC6A5BE66826}"/>
              </a:ext>
            </a:extLst>
          </p:cNvPr>
          <p:cNvSpPr/>
          <p:nvPr/>
        </p:nvSpPr>
        <p:spPr>
          <a:xfrm>
            <a:off x="8077200" y="2393016"/>
            <a:ext cx="96012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Dấu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hiệu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cơ</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bản</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tội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phạm</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A75B3991-E87B-8AA8-35D8-150667441560}"/>
              </a:ext>
            </a:extLst>
          </p:cNvPr>
          <p:cNvSpPr/>
          <p:nvPr/>
        </p:nvSpPr>
        <p:spPr>
          <a:xfrm>
            <a:off x="609600" y="4299241"/>
            <a:ext cx="15446685" cy="4662994"/>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56EFEA3A-970D-3ACB-3F61-6D8D65A66E48}"/>
              </a:ext>
            </a:extLst>
          </p:cNvPr>
          <p:cNvSpPr txBox="1"/>
          <p:nvPr/>
        </p:nvSpPr>
        <p:spPr>
          <a:xfrm>
            <a:off x="1062675" y="4561030"/>
            <a:ext cx="7770033" cy="4401205"/>
          </a:xfrm>
          <a:prstGeom prst="rect">
            <a:avLst/>
          </a:prstGeom>
          <a:noFill/>
        </p:spPr>
        <p:txBody>
          <a:bodyPr wrap="square" rtlCol="0">
            <a:spAutoFit/>
          </a:bodyPr>
          <a:lstStyle/>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Tính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nguy</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hiểm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cho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xã</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hội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Dấu</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hiệu</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cơ</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bản</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quan</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trọng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nhất</a:t>
            </a:r>
            <a:r>
              <a:rPr lang="en-US" sz="4000" b="1" dirty="0">
                <a:solidFill>
                  <a:srgbClr val="022759"/>
                </a:solidFill>
                <a:latin typeface="Times New Roman" panose="02020603050405020304" pitchFamily="18" charset="0"/>
                <a:cs typeface="Times New Roman" panose="02020603050405020304" pitchFamily="18" charset="0"/>
              </a:rPr>
              <a:t>)</a:t>
            </a:r>
          </a:p>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Tính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có</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lỗi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của</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tội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phạm</a:t>
            </a:r>
            <a:endParaRPr lang="en-US" sz="4000" b="1" dirty="0">
              <a:solidFill>
                <a:srgbClr val="022759"/>
              </a:solidFill>
              <a:latin typeface="Times New Roman" panose="02020603050405020304" pitchFamily="18" charset="0"/>
              <a:cs typeface="Times New Roman" panose="02020603050405020304" pitchFamily="18" charset="0"/>
            </a:endParaRPr>
          </a:p>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Tính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trái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pháp</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luật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hình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sự</a:t>
            </a:r>
            <a:endParaRPr lang="en-US" sz="4000" b="1" dirty="0">
              <a:solidFill>
                <a:srgbClr val="022759"/>
              </a:solidFill>
              <a:latin typeface="Times New Roman" panose="02020603050405020304" pitchFamily="18" charset="0"/>
              <a:cs typeface="Times New Roman" panose="02020603050405020304" pitchFamily="18" charset="0"/>
            </a:endParaRPr>
          </a:p>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Tính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phải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chịu</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hình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phạt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Bất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kỳ</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hành</a:t>
            </a:r>
            <a:r>
              <a:rPr lang="en-US" sz="4000" b="1" dirty="0">
                <a:solidFill>
                  <a:srgbClr val="022759"/>
                </a:solidFill>
                <a:latin typeface="Times New Roman" panose="02020603050405020304" pitchFamily="18" charset="0"/>
                <a:cs typeface="Times New Roman" panose="02020603050405020304" pitchFamily="18" charset="0"/>
              </a:rPr>
              <a:t> vi </a:t>
            </a:r>
            <a:r>
              <a:rPr lang="en-US" sz="4000" b="1" dirty="0" err="1">
                <a:solidFill>
                  <a:srgbClr val="022759"/>
                </a:solidFill>
                <a:latin typeface="Times New Roman" panose="02020603050405020304" pitchFamily="18" charset="0"/>
                <a:cs typeface="Times New Roman" panose="02020603050405020304" pitchFamily="18" charset="0"/>
              </a:rPr>
              <a:t>nào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phạm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tội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nào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cũng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phải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chịu</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hình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phạt</a:t>
            </a:r>
            <a:endParaRPr lang="en-US" sz="4000" b="1" dirty="0">
              <a:solidFill>
                <a:srgbClr val="022759"/>
              </a:solidFill>
              <a:latin typeface="Times New Roman" panose="02020603050405020304" pitchFamily="18" charset="0"/>
              <a:cs typeface="Times New Roman" panose="02020603050405020304" pitchFamily="18" charset="0"/>
            </a:endParaRPr>
          </a:p>
        </p:txBody>
      </p:sp>
      <p:sp>
        <p:nvSpPr>
          <p:cNvPr id="17" name="Left Brace 16">
            <a:extLst>
              <a:ext uri="{FF2B5EF4-FFF2-40B4-BE49-F238E27FC236}">
                <a16:creationId xmlns:a16="http://schemas.microsoft.com/office/drawing/2014/main" id="{314B7AF7-5B09-771C-8CF1-39E50F79DE09}"/>
              </a:ext>
            </a:extLst>
          </p:cNvPr>
          <p:cNvSpPr/>
          <p:nvPr/>
        </p:nvSpPr>
        <p:spPr>
          <a:xfrm rot="10800000">
            <a:off x="8806830" y="6445653"/>
            <a:ext cx="838200" cy="1898246"/>
          </a:xfrm>
          <a:prstGeom prst="leftBrace">
            <a:avLst/>
          </a:prstGeom>
          <a:ln w="76200">
            <a:solidFill>
              <a:srgbClr val="022759"/>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8" name="Left Brace 17">
            <a:extLst>
              <a:ext uri="{FF2B5EF4-FFF2-40B4-BE49-F238E27FC236}">
                <a16:creationId xmlns:a16="http://schemas.microsoft.com/office/drawing/2014/main" id="{82DE9D9F-F729-A93A-3993-A4A5325DB65A}"/>
              </a:ext>
            </a:extLst>
          </p:cNvPr>
          <p:cNvSpPr/>
          <p:nvPr/>
        </p:nvSpPr>
        <p:spPr>
          <a:xfrm rot="10800000">
            <a:off x="8806830" y="4436405"/>
            <a:ext cx="838200" cy="1583427"/>
          </a:xfrm>
          <a:prstGeom prst="leftBrace">
            <a:avLst/>
          </a:prstGeom>
          <a:ln w="76200">
            <a:solidFill>
              <a:srgbClr val="022759"/>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6FC41F90-7060-8FE7-643C-254297B2AF95}"/>
              </a:ext>
            </a:extLst>
          </p:cNvPr>
          <p:cNvSpPr txBox="1"/>
          <p:nvPr/>
        </p:nvSpPr>
        <p:spPr>
          <a:xfrm>
            <a:off x="10592358" y="4913972"/>
            <a:ext cx="4572000" cy="1323439"/>
          </a:xfrm>
          <a:prstGeom prst="rect">
            <a:avLst/>
          </a:prstGeom>
          <a:noFill/>
          <a:ln w="76200">
            <a:solidFill>
              <a:srgbClr val="022759"/>
            </a:solidFill>
          </a:ln>
        </p:spPr>
        <p:txBody>
          <a:bodyPr wrap="square" rtlCol="0">
            <a:spAutoFit/>
          </a:bodyPr>
          <a:lstStyle/>
          <a:p>
            <a:r>
              <a:rPr lang="en-US" sz="4000" dirty="0" err="1">
                <a:solidFill>
                  <a:srgbClr val="C00000"/>
                </a:solidFill>
                <a:latin typeface="Times New Roman" panose="02020603050405020304" pitchFamily="18" charset="0"/>
                <a:cs typeface="Times New Roman" panose="02020603050405020304" pitchFamily="18" charset="0"/>
              </a:rPr>
              <a:t>Biểu</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hiện</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mặt</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nội</a:t>
            </a:r>
            <a:r>
              <a:rPr lang="en-US" sz="4000" dirty="0">
                <a:solidFill>
                  <a:srgbClr val="C00000"/>
                </a:solidFill>
                <a:latin typeface="Times New Roman" panose="02020603050405020304" pitchFamily="18" charset="0"/>
                <a:cs typeface="Times New Roman" panose="02020603050405020304" pitchFamily="18" charset="0"/>
              </a:rPr>
              <a:t> dung</a:t>
            </a:r>
          </a:p>
        </p:txBody>
      </p:sp>
      <p:sp>
        <p:nvSpPr>
          <p:cNvPr id="20" name="TextBox 19">
            <a:extLst>
              <a:ext uri="{FF2B5EF4-FFF2-40B4-BE49-F238E27FC236}">
                <a16:creationId xmlns:a16="http://schemas.microsoft.com/office/drawing/2014/main" id="{D9824699-84CD-2F4C-E202-AD4670B48524}"/>
              </a:ext>
            </a:extLst>
          </p:cNvPr>
          <p:cNvSpPr txBox="1"/>
          <p:nvPr/>
        </p:nvSpPr>
        <p:spPr>
          <a:xfrm>
            <a:off x="10574176" y="7080861"/>
            <a:ext cx="4572000" cy="1323439"/>
          </a:xfrm>
          <a:prstGeom prst="rect">
            <a:avLst/>
          </a:prstGeom>
          <a:noFill/>
          <a:ln w="76200">
            <a:solidFill>
              <a:srgbClr val="022759"/>
            </a:solidFill>
          </a:ln>
        </p:spPr>
        <p:txBody>
          <a:bodyPr wrap="square" rtlCol="0">
            <a:spAutoFit/>
          </a:bodyPr>
          <a:lstStyle/>
          <a:p>
            <a:r>
              <a:rPr lang="en-US" sz="4000" dirty="0" err="1">
                <a:solidFill>
                  <a:srgbClr val="C00000"/>
                </a:solidFill>
                <a:latin typeface="Times New Roman" panose="02020603050405020304" pitchFamily="18" charset="0"/>
                <a:cs typeface="Times New Roman" panose="02020603050405020304" pitchFamily="18" charset="0"/>
              </a:rPr>
              <a:t>Biểu</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hiện</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mặt</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hình</a:t>
            </a:r>
            <a:r>
              <a:rPr lang="en-US" sz="4000" dirty="0">
                <a:solidFill>
                  <a:srgbClr val="C00000"/>
                </a:solidFill>
                <a:latin typeface="Times New Roman" panose="02020603050405020304" pitchFamily="18" charset="0"/>
                <a:cs typeface="Times New Roman" panose="02020603050405020304" pitchFamily="18" charset="0"/>
              </a:rPr>
              <a:t> </a:t>
            </a:r>
            <a:r>
              <a:rPr lang="en-US" sz="4000" dirty="0" err="1">
                <a:solidFill>
                  <a:srgbClr val="C00000"/>
                </a:solidFill>
                <a:latin typeface="Times New Roman" panose="02020603050405020304" pitchFamily="18" charset="0"/>
                <a:cs typeface="Times New Roman" panose="02020603050405020304" pitchFamily="18" charset="0"/>
              </a:rPr>
              <a:t>thức</a:t>
            </a:r>
            <a:endParaRPr lang="en-US" sz="4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4875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21" name="Rectangle: Rounded Corners 20">
            <a:extLst>
              <a:ext uri="{FF2B5EF4-FFF2-40B4-BE49-F238E27FC236}">
                <a16:creationId xmlns:a16="http://schemas.microsoft.com/office/drawing/2014/main" id="{0FF2F95A-AA7A-C70E-8C4A-9A8A2C56D9FA}"/>
              </a:ext>
            </a:extLst>
          </p:cNvPr>
          <p:cNvSpPr/>
          <p:nvPr/>
        </p:nvSpPr>
        <p:spPr>
          <a:xfrm>
            <a:off x="4801529" y="931521"/>
            <a:ext cx="8915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TỘI PHẠM </a:t>
            </a:r>
          </a:p>
        </p:txBody>
      </p:sp>
      <p:sp>
        <p:nvSpPr>
          <p:cNvPr id="15" name="Rectangle: Rounded Corners 14">
            <a:extLst>
              <a:ext uri="{FF2B5EF4-FFF2-40B4-BE49-F238E27FC236}">
                <a16:creationId xmlns:a16="http://schemas.microsoft.com/office/drawing/2014/main" id="{4D0590F2-BF19-AEFA-D8BB-BC6A5BE66826}"/>
              </a:ext>
            </a:extLst>
          </p:cNvPr>
          <p:cNvSpPr/>
          <p:nvPr/>
        </p:nvSpPr>
        <p:spPr>
          <a:xfrm>
            <a:off x="10515600" y="2186676"/>
            <a:ext cx="71628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Phân</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loại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tội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phạm</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A75B3991-E87B-8AA8-35D8-150667441560}"/>
              </a:ext>
            </a:extLst>
          </p:cNvPr>
          <p:cNvSpPr/>
          <p:nvPr/>
        </p:nvSpPr>
        <p:spPr>
          <a:xfrm>
            <a:off x="2743200" y="3441831"/>
            <a:ext cx="15544800" cy="588618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9348888A-B50D-A35E-0552-7CEE55570E91}"/>
              </a:ext>
            </a:extLst>
          </p:cNvPr>
          <p:cNvSpPr txBox="1"/>
          <p:nvPr/>
        </p:nvSpPr>
        <p:spPr>
          <a:xfrm>
            <a:off x="3657600" y="3695700"/>
            <a:ext cx="14183728" cy="5632311"/>
          </a:xfrm>
          <a:prstGeom prst="rect">
            <a:avLst/>
          </a:prstGeom>
          <a:noFill/>
        </p:spPr>
        <p:txBody>
          <a:bodyPr wrap="square" rtlCol="0">
            <a:spAutoFit/>
          </a:bodyPr>
          <a:lstStyle/>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Tội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phạm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ít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nghiêm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trọng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nguy</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hại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không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lớn</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cho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xã</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hội</a:t>
            </a:r>
            <a:r>
              <a:rPr lang="en-US" sz="4000" b="1" dirty="0">
                <a:solidFill>
                  <a:srgbClr val="022759"/>
                </a:solidFill>
                <a:latin typeface="Times New Roman" panose="02020603050405020304" pitchFamily="18" charset="0"/>
                <a:cs typeface="Times New Roman" panose="02020603050405020304" pitchFamily="18" charset="0"/>
              </a:rPr>
              <a:t>. </a:t>
            </a:r>
          </a:p>
          <a:p>
            <a:pPr algn="just"/>
            <a:r>
              <a:rPr lang="en-US" sz="4000" b="1" dirty="0">
                <a:solidFill>
                  <a:srgbClr val="022759"/>
                </a:solidFill>
                <a:latin typeface="Times New Roman" panose="02020603050405020304" pitchFamily="18" charset="0"/>
                <a:cs typeface="Times New Roman" panose="02020603050405020304" pitchFamily="18" charset="0"/>
              </a:rPr>
              <a:t>	-&gt; </a:t>
            </a:r>
            <a:r>
              <a:rPr lang="en-US" sz="4000" b="1" dirty="0" err="1">
                <a:solidFill>
                  <a:srgbClr val="022759"/>
                </a:solidFill>
                <a:latin typeface="Times New Roman" panose="02020603050405020304" pitchFamily="18" charset="0"/>
                <a:cs typeface="Times New Roman" panose="02020603050405020304" pitchFamily="18" charset="0"/>
              </a:rPr>
              <a:t>Mức</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án</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cao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nhất</a:t>
            </a:r>
            <a:r>
              <a:rPr lang="en-US" sz="4000" b="1" dirty="0">
                <a:solidFill>
                  <a:srgbClr val="022759"/>
                </a:solidFill>
                <a:latin typeface="Times New Roman" panose="02020603050405020304" pitchFamily="18" charset="0"/>
                <a:cs typeface="Times New Roman" panose="02020603050405020304" pitchFamily="18" charset="0"/>
              </a:rPr>
              <a:t>: 3 </a:t>
            </a:r>
            <a:r>
              <a:rPr lang="en-US" sz="4000" b="1" dirty="0" err="1">
                <a:solidFill>
                  <a:srgbClr val="022759"/>
                </a:solidFill>
                <a:latin typeface="Times New Roman" panose="02020603050405020304" pitchFamily="18" charset="0"/>
                <a:cs typeface="Times New Roman" panose="02020603050405020304" pitchFamily="18" charset="0"/>
              </a:rPr>
              <a:t>năm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tù</a:t>
            </a:r>
            <a:endParaRPr lang="en-US" sz="4000" b="1" dirty="0">
              <a:solidFill>
                <a:srgbClr val="022759"/>
              </a:solidFill>
              <a:latin typeface="Times New Roman" panose="02020603050405020304" pitchFamily="18" charset="0"/>
              <a:cs typeface="Times New Roman" panose="02020603050405020304" pitchFamily="18" charset="0"/>
            </a:endParaRPr>
          </a:p>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Tội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phạm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nghiêm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trọng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nguy</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hại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lớn</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cho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xã</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hội</a:t>
            </a:r>
            <a:r>
              <a:rPr lang="en-US" sz="4000" b="1" dirty="0">
                <a:solidFill>
                  <a:srgbClr val="022759"/>
                </a:solidFill>
                <a:latin typeface="Times New Roman" panose="02020603050405020304" pitchFamily="18" charset="0"/>
                <a:cs typeface="Times New Roman" panose="02020603050405020304" pitchFamily="18" charset="0"/>
              </a:rPr>
              <a:t>.</a:t>
            </a:r>
          </a:p>
          <a:p>
            <a:pPr algn="just"/>
            <a:r>
              <a:rPr lang="en-US" sz="4000" b="1" dirty="0">
                <a:solidFill>
                  <a:srgbClr val="022759"/>
                </a:solidFill>
                <a:latin typeface="Times New Roman" panose="02020603050405020304" pitchFamily="18" charset="0"/>
                <a:cs typeface="Times New Roman" panose="02020603050405020304" pitchFamily="18" charset="0"/>
              </a:rPr>
              <a:t>	-&gt; </a:t>
            </a:r>
            <a:r>
              <a:rPr lang="en-US" sz="4000" b="1" dirty="0" err="1">
                <a:solidFill>
                  <a:srgbClr val="022759"/>
                </a:solidFill>
                <a:latin typeface="Times New Roman" panose="02020603050405020304" pitchFamily="18" charset="0"/>
                <a:cs typeface="Times New Roman" panose="02020603050405020304" pitchFamily="18" charset="0"/>
              </a:rPr>
              <a:t>Mức</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án</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cao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nhất</a:t>
            </a:r>
            <a:r>
              <a:rPr lang="en-US" sz="4000" b="1" dirty="0">
                <a:solidFill>
                  <a:srgbClr val="022759"/>
                </a:solidFill>
                <a:latin typeface="Times New Roman" panose="02020603050405020304" pitchFamily="18" charset="0"/>
                <a:cs typeface="Times New Roman" panose="02020603050405020304" pitchFamily="18" charset="0"/>
              </a:rPr>
              <a:t>: 7 </a:t>
            </a:r>
            <a:r>
              <a:rPr lang="en-US" sz="4000" b="1" dirty="0" err="1">
                <a:solidFill>
                  <a:srgbClr val="022759"/>
                </a:solidFill>
                <a:latin typeface="Times New Roman" panose="02020603050405020304" pitchFamily="18" charset="0"/>
                <a:cs typeface="Times New Roman" panose="02020603050405020304" pitchFamily="18" charset="0"/>
              </a:rPr>
              <a:t>năm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tù</a:t>
            </a:r>
            <a:endParaRPr lang="en-US" sz="4000" b="1" dirty="0">
              <a:solidFill>
                <a:srgbClr val="022759"/>
              </a:solidFill>
              <a:latin typeface="Times New Roman" panose="02020603050405020304" pitchFamily="18" charset="0"/>
              <a:cs typeface="Times New Roman" panose="02020603050405020304" pitchFamily="18" charset="0"/>
            </a:endParaRPr>
          </a:p>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Tội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phạm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rất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nghiêm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trọng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nguy</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hại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rất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lớn</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cho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xã</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hội</a:t>
            </a:r>
            <a:endParaRPr lang="en-US" sz="4000" b="1" dirty="0">
              <a:solidFill>
                <a:srgbClr val="022759"/>
              </a:solidFill>
              <a:latin typeface="Times New Roman" panose="02020603050405020304" pitchFamily="18" charset="0"/>
              <a:cs typeface="Times New Roman" panose="02020603050405020304" pitchFamily="18" charset="0"/>
            </a:endParaRPr>
          </a:p>
          <a:p>
            <a:pPr algn="just"/>
            <a:r>
              <a:rPr lang="en-US" sz="4000" b="1" dirty="0">
                <a:solidFill>
                  <a:srgbClr val="022759"/>
                </a:solidFill>
                <a:latin typeface="Times New Roman" panose="02020603050405020304" pitchFamily="18" charset="0"/>
                <a:cs typeface="Times New Roman" panose="02020603050405020304" pitchFamily="18" charset="0"/>
              </a:rPr>
              <a:t>	-&gt; </a:t>
            </a:r>
            <a:r>
              <a:rPr lang="en-US" sz="4000" b="1" dirty="0" err="1">
                <a:solidFill>
                  <a:srgbClr val="022759"/>
                </a:solidFill>
                <a:latin typeface="Times New Roman" panose="02020603050405020304" pitchFamily="18" charset="0"/>
                <a:cs typeface="Times New Roman" panose="02020603050405020304" pitchFamily="18" charset="0"/>
              </a:rPr>
              <a:t>Mức</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án</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cao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nhất</a:t>
            </a:r>
            <a:r>
              <a:rPr lang="en-US" sz="4000" b="1" dirty="0">
                <a:solidFill>
                  <a:srgbClr val="022759"/>
                </a:solidFill>
                <a:latin typeface="Times New Roman" panose="02020603050405020304" pitchFamily="18" charset="0"/>
                <a:cs typeface="Times New Roman" panose="02020603050405020304" pitchFamily="18" charset="0"/>
              </a:rPr>
              <a:t>: 15 </a:t>
            </a:r>
            <a:r>
              <a:rPr lang="en-US" sz="4000" b="1" dirty="0" err="1">
                <a:solidFill>
                  <a:srgbClr val="022759"/>
                </a:solidFill>
                <a:latin typeface="Times New Roman" panose="02020603050405020304" pitchFamily="18" charset="0"/>
                <a:cs typeface="Times New Roman" panose="02020603050405020304" pitchFamily="18" charset="0"/>
              </a:rPr>
              <a:t>năm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tù</a:t>
            </a:r>
            <a:endParaRPr lang="en-US" sz="4000" b="1" dirty="0">
              <a:solidFill>
                <a:srgbClr val="022759"/>
              </a:solidFill>
              <a:latin typeface="Times New Roman" panose="02020603050405020304" pitchFamily="18" charset="0"/>
              <a:cs typeface="Times New Roman" panose="02020603050405020304" pitchFamily="18" charset="0"/>
            </a:endParaRPr>
          </a:p>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Tội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phạm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đặc</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biệt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nghiêm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trọng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nguy</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hại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đặc</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biệt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rất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lớn</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cho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xã</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hội</a:t>
            </a:r>
            <a:endParaRPr lang="en-US" sz="4000" b="1" dirty="0">
              <a:solidFill>
                <a:srgbClr val="022759"/>
              </a:solidFill>
              <a:latin typeface="Times New Roman" panose="02020603050405020304" pitchFamily="18" charset="0"/>
              <a:cs typeface="Times New Roman" panose="02020603050405020304" pitchFamily="18" charset="0"/>
            </a:endParaRPr>
          </a:p>
          <a:p>
            <a:pPr algn="just"/>
            <a:r>
              <a:rPr lang="en-US" sz="4000" b="1" dirty="0">
                <a:solidFill>
                  <a:srgbClr val="022759"/>
                </a:solidFill>
                <a:latin typeface="Times New Roman" panose="02020603050405020304" pitchFamily="18" charset="0"/>
                <a:cs typeface="Times New Roman" panose="02020603050405020304" pitchFamily="18" charset="0"/>
              </a:rPr>
              <a:t>	-&gt; </a:t>
            </a:r>
            <a:r>
              <a:rPr lang="en-US" sz="4000" b="1" dirty="0" err="1">
                <a:solidFill>
                  <a:srgbClr val="022759"/>
                </a:solidFill>
                <a:latin typeface="Times New Roman" panose="02020603050405020304" pitchFamily="18" charset="0"/>
                <a:cs typeface="Times New Roman" panose="02020603050405020304" pitchFamily="18" charset="0"/>
              </a:rPr>
              <a:t>Mức</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án</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cao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nhất</a:t>
            </a:r>
            <a:r>
              <a:rPr lang="en-US" sz="4000" b="1" dirty="0">
                <a:solidFill>
                  <a:srgbClr val="022759"/>
                </a:solidFill>
                <a:latin typeface="Times New Roman" panose="02020603050405020304" pitchFamily="18" charset="0"/>
                <a:cs typeface="Times New Roman" panose="02020603050405020304" pitchFamily="18" charset="0"/>
              </a:rPr>
              <a:t>: 15 </a:t>
            </a:r>
            <a:r>
              <a:rPr lang="en-US" sz="4000" b="1" dirty="0" err="1">
                <a:solidFill>
                  <a:srgbClr val="022759"/>
                </a:solidFill>
                <a:latin typeface="Times New Roman" panose="02020603050405020304" pitchFamily="18" charset="0"/>
                <a:cs typeface="Times New Roman" panose="02020603050405020304" pitchFamily="18" charset="0"/>
              </a:rPr>
              <a:t>năm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tù</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tử</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hình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hoặc</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chung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thân</a:t>
            </a:r>
            <a:endParaRPr lang="en-US" sz="4000" b="1" dirty="0">
              <a:solidFill>
                <a:srgbClr val="02275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7310066"/>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21" name="Rectangle: Rounded Corners 20">
            <a:extLst>
              <a:ext uri="{FF2B5EF4-FFF2-40B4-BE49-F238E27FC236}">
                <a16:creationId xmlns:a16="http://schemas.microsoft.com/office/drawing/2014/main" id="{0FF2F95A-AA7A-C70E-8C4A-9A8A2C56D9FA}"/>
              </a:ext>
            </a:extLst>
          </p:cNvPr>
          <p:cNvSpPr/>
          <p:nvPr/>
        </p:nvSpPr>
        <p:spPr>
          <a:xfrm>
            <a:off x="4801529" y="931521"/>
            <a:ext cx="8915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TỘI PHẠM </a:t>
            </a:r>
          </a:p>
        </p:txBody>
      </p:sp>
      <p:sp>
        <p:nvSpPr>
          <p:cNvPr id="15" name="Rectangle: Rounded Corners 14">
            <a:extLst>
              <a:ext uri="{FF2B5EF4-FFF2-40B4-BE49-F238E27FC236}">
                <a16:creationId xmlns:a16="http://schemas.microsoft.com/office/drawing/2014/main" id="{4D0590F2-BF19-AEFA-D8BB-BC6A5BE66826}"/>
              </a:ext>
            </a:extLst>
          </p:cNvPr>
          <p:cNvSpPr/>
          <p:nvPr/>
        </p:nvSpPr>
        <p:spPr>
          <a:xfrm>
            <a:off x="10515600" y="2393016"/>
            <a:ext cx="71628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Cấu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thành</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tội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phạm</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A75B3991-E87B-8AA8-35D8-150667441560}"/>
              </a:ext>
            </a:extLst>
          </p:cNvPr>
          <p:cNvSpPr/>
          <p:nvPr/>
        </p:nvSpPr>
        <p:spPr>
          <a:xfrm>
            <a:off x="5867400" y="3710785"/>
            <a:ext cx="12420600" cy="5143669"/>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7" name="TextBox 16">
            <a:extLst>
              <a:ext uri="{FF2B5EF4-FFF2-40B4-BE49-F238E27FC236}">
                <a16:creationId xmlns:a16="http://schemas.microsoft.com/office/drawing/2014/main" id="{B7B7966D-60C4-4BBD-6C46-EB298FD9B476}"/>
              </a:ext>
            </a:extLst>
          </p:cNvPr>
          <p:cNvSpPr txBox="1"/>
          <p:nvPr/>
        </p:nvSpPr>
        <p:spPr>
          <a:xfrm>
            <a:off x="6326038" y="3854511"/>
            <a:ext cx="11353800" cy="5016758"/>
          </a:xfrm>
          <a:prstGeom prst="rect">
            <a:avLst/>
          </a:prstGeom>
          <a:noFill/>
        </p:spPr>
        <p:txBody>
          <a:bodyPr wrap="square" rtlCol="0">
            <a:spAutoFit/>
          </a:bodyPr>
          <a:lstStyle/>
          <a:p>
            <a:pPr algn="just"/>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Tổng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thể</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những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dấu</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hiệu</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chung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có</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tính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đặc</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trưng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cho</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mỗi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loại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tội</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phạm</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cụ</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thể</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được</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quy</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định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trong</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Bộ</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luật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hình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sự</a:t>
            </a:r>
            <a:r>
              <a:rPr lang="en-US" sz="4000" b="1" dirty="0">
                <a:solidFill>
                  <a:srgbClr val="022759"/>
                </a:solidFill>
                <a:latin typeface="Times New Roman" panose="02020603050405020304" pitchFamily="18" charset="0"/>
                <a:cs typeface="Times New Roman" panose="02020603050405020304" pitchFamily="18" charset="0"/>
              </a:rPr>
              <a:t>.</a:t>
            </a:r>
          </a:p>
          <a:p>
            <a:pPr algn="just"/>
            <a:r>
              <a:rPr lang="en-US" sz="4000" b="1" dirty="0">
                <a:solidFill>
                  <a:srgbClr val="022759"/>
                </a:solidFill>
                <a:latin typeface="Times New Roman" panose="02020603050405020304" pitchFamily="18" charset="0"/>
                <a:cs typeface="Times New Roman" panose="02020603050405020304" pitchFamily="18" charset="0"/>
              </a:rPr>
              <a:t> 	</a:t>
            </a:r>
            <a:r>
              <a:rPr lang="en-US" sz="4000" b="1" u="sng" dirty="0" err="1">
                <a:solidFill>
                  <a:srgbClr val="022759"/>
                </a:solidFill>
                <a:latin typeface="Times New Roman" panose="02020603050405020304" pitchFamily="18" charset="0"/>
                <a:cs typeface="Times New Roman" panose="02020603050405020304" pitchFamily="18" charset="0"/>
              </a:rPr>
              <a:t>Yếu</a:t>
            </a:r>
            <a:r>
              <a:rPr lang="en-US" sz="4000" b="1" u="sng" dirty="0">
                <a:solidFill>
                  <a:srgbClr val="022759"/>
                </a:solidFill>
                <a:latin typeface="Times New Roman" panose="02020603050405020304" pitchFamily="18" charset="0"/>
                <a:cs typeface="Times New Roman" panose="02020603050405020304" pitchFamily="18" charset="0"/>
              </a:rPr>
              <a:t> </a:t>
            </a:r>
            <a:r>
              <a:rPr lang="en-US" sz="4000" b="1" u="sng" dirty="0" err="1">
                <a:solidFill>
                  <a:srgbClr val="022759"/>
                </a:solidFill>
                <a:latin typeface="Times New Roman" panose="02020603050405020304" pitchFamily="18" charset="0"/>
                <a:cs typeface="Times New Roman" panose="02020603050405020304" pitchFamily="18" charset="0"/>
              </a:rPr>
              <a:t>tố</a:t>
            </a:r>
            <a:r>
              <a:rPr lang="en-US" sz="4000" b="1" u="sng" dirty="0">
                <a:solidFill>
                  <a:srgbClr val="022759"/>
                </a:solidFill>
                <a:latin typeface="Times New Roman" panose="02020603050405020304" pitchFamily="18" charset="0"/>
                <a:cs typeface="Times New Roman" panose="02020603050405020304" pitchFamily="18" charset="0"/>
              </a:rPr>
              <a:t> </a:t>
            </a:r>
            <a:r>
              <a:rPr lang="en-US" sz="4000" b="1" u="sng" dirty="0" err="1">
                <a:solidFill>
                  <a:srgbClr val="022759"/>
                </a:solidFill>
                <a:latin typeface="Times New Roman" panose="02020603050405020304" pitchFamily="18" charset="0"/>
                <a:cs typeface="Times New Roman" panose="02020603050405020304" pitchFamily="18" charset="0"/>
              </a:rPr>
              <a:t>cấu</a:t>
            </a:r>
            <a:r>
              <a:rPr lang="en-US" sz="4000" b="1" u="sng" dirty="0">
                <a:solidFill>
                  <a:srgbClr val="022759"/>
                </a:solidFill>
                <a:latin typeface="Times New Roman" panose="02020603050405020304" pitchFamily="18" charset="0"/>
                <a:cs typeface="Times New Roman" panose="02020603050405020304" pitchFamily="18" charset="0"/>
              </a:rPr>
              <a:t> </a:t>
            </a:r>
            <a:r>
              <a:rPr lang="en-US" sz="4000" b="1" u="sng" dirty="0" err="1">
                <a:solidFill>
                  <a:srgbClr val="022759"/>
                </a:solidFill>
                <a:latin typeface="Times New Roman" panose="02020603050405020304" pitchFamily="18" charset="0"/>
                <a:cs typeface="Times New Roman" panose="02020603050405020304" pitchFamily="18" charset="0"/>
              </a:rPr>
              <a:t>thành</a:t>
            </a:r>
            <a:r>
              <a:rPr lang="en-US" sz="4000" b="1" u="sng" dirty="0">
                <a:solidFill>
                  <a:srgbClr val="022759"/>
                </a:solidFill>
                <a:latin typeface="Times New Roman" panose="02020603050405020304" pitchFamily="18" charset="0"/>
                <a:cs typeface="Times New Roman" panose="02020603050405020304" pitchFamily="18" charset="0"/>
              </a:rPr>
              <a:t> </a:t>
            </a:r>
            <a:r>
              <a:rPr lang="en-US" sz="4000" b="1" u="sng" dirty="0" err="1">
                <a:solidFill>
                  <a:srgbClr val="022759"/>
                </a:solidFill>
                <a:latin typeface="Times New Roman" panose="02020603050405020304" pitchFamily="18" charset="0"/>
                <a:cs typeface="Times New Roman" panose="02020603050405020304" pitchFamily="18" charset="0"/>
              </a:rPr>
              <a:t>tội</a:t>
            </a:r>
            <a:r>
              <a:rPr lang="en-US" sz="4000" b="1" u="sng" dirty="0">
                <a:solidFill>
                  <a:srgbClr val="022759"/>
                </a:solidFill>
                <a:latin typeface="Times New Roman" panose="02020603050405020304" pitchFamily="18" charset="0"/>
                <a:cs typeface="Times New Roman" panose="02020603050405020304" pitchFamily="18" charset="0"/>
              </a:rPr>
              <a:t> </a:t>
            </a:r>
            <a:r>
              <a:rPr lang="en-US" sz="4000" b="1" u="sng" dirty="0" err="1">
                <a:solidFill>
                  <a:srgbClr val="022759"/>
                </a:solidFill>
                <a:latin typeface="Times New Roman" panose="02020603050405020304" pitchFamily="18" charset="0"/>
                <a:cs typeface="Times New Roman" panose="02020603050405020304" pitchFamily="18" charset="0"/>
              </a:rPr>
              <a:t>phạm</a:t>
            </a:r>
            <a:endParaRPr lang="en-US" sz="4000" b="1" u="sng" dirty="0">
              <a:solidFill>
                <a:srgbClr val="022759"/>
              </a:solidFill>
              <a:latin typeface="Times New Roman" panose="02020603050405020304" pitchFamily="18" charset="0"/>
              <a:cs typeface="Times New Roman" panose="02020603050405020304" pitchFamily="18" charset="0"/>
            </a:endParaRPr>
          </a:p>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Khách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thể</a:t>
            </a:r>
            <a:endParaRPr lang="en-US" sz="4000" b="1" dirty="0">
              <a:solidFill>
                <a:srgbClr val="022759"/>
              </a:solidFill>
              <a:latin typeface="Times New Roman" panose="02020603050405020304" pitchFamily="18" charset="0"/>
              <a:cs typeface="Times New Roman" panose="02020603050405020304" pitchFamily="18" charset="0"/>
            </a:endParaRPr>
          </a:p>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Mặt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khách</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quan</a:t>
            </a:r>
            <a:endParaRPr lang="en-US" sz="4000" b="1" dirty="0">
              <a:solidFill>
                <a:srgbClr val="022759"/>
              </a:solidFill>
              <a:latin typeface="Times New Roman" panose="02020603050405020304" pitchFamily="18" charset="0"/>
              <a:cs typeface="Times New Roman" panose="02020603050405020304" pitchFamily="18" charset="0"/>
            </a:endParaRPr>
          </a:p>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Chủ</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thể</a:t>
            </a:r>
            <a:endParaRPr lang="en-US" sz="4000" b="1" dirty="0">
              <a:solidFill>
                <a:srgbClr val="022759"/>
              </a:solidFill>
              <a:latin typeface="Times New Roman" panose="02020603050405020304" pitchFamily="18" charset="0"/>
              <a:cs typeface="Times New Roman" panose="02020603050405020304" pitchFamily="18" charset="0"/>
            </a:endParaRPr>
          </a:p>
          <a:p>
            <a:pPr algn="just"/>
            <a:r>
              <a:rPr lang="en-US" sz="4000" b="1" dirty="0">
                <a:solidFill>
                  <a:srgbClr val="022759"/>
                </a:solidFill>
                <a:latin typeface="Times New Roman" panose="02020603050405020304" pitchFamily="18" charset="0"/>
                <a:cs typeface="Times New Roman" panose="02020603050405020304" pitchFamily="18" charset="0"/>
              </a:rPr>
              <a:t>-</a:t>
            </a:r>
            <a:r>
              <a:rPr lang="en-US" sz="4000" b="1" dirty="0" err="1">
                <a:solidFill>
                  <a:srgbClr val="022759"/>
                </a:solidFill>
                <a:latin typeface="Times New Roman" panose="02020603050405020304" pitchFamily="18" charset="0"/>
                <a:cs typeface="Times New Roman" panose="02020603050405020304" pitchFamily="18" charset="0"/>
              </a:rPr>
              <a:t>Mặt</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chủ</a:t>
            </a:r>
            <a:r>
              <a:rPr lang="en-US" sz="4000" b="1" dirty="0">
                <a:solidFill>
                  <a:srgbClr val="022759"/>
                </a:solidFill>
                <a:latin typeface="Times New Roman" panose="02020603050405020304" pitchFamily="18" charset="0"/>
                <a:cs typeface="Times New Roman" panose="02020603050405020304" pitchFamily="18" charset="0"/>
              </a:rPr>
              <a:t> </a:t>
            </a:r>
            <a:r>
              <a:rPr lang="en-US" sz="4000" b="1" dirty="0" err="1">
                <a:solidFill>
                  <a:srgbClr val="022759"/>
                </a:solidFill>
                <a:latin typeface="Times New Roman" panose="02020603050405020304" pitchFamily="18" charset="0"/>
                <a:cs typeface="Times New Roman" panose="02020603050405020304" pitchFamily="18" charset="0"/>
              </a:rPr>
              <a:t>quan</a:t>
            </a:r>
            <a:endParaRPr lang="en-US" sz="4000" b="1" dirty="0">
              <a:solidFill>
                <a:srgbClr val="02275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9473528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20" name="Rectangle: Rounded Corners 19">
            <a:extLst>
              <a:ext uri="{FF2B5EF4-FFF2-40B4-BE49-F238E27FC236}">
                <a16:creationId xmlns:a16="http://schemas.microsoft.com/office/drawing/2014/main" id="{7F667608-C86C-D3AE-6F70-427D8C6BE7B0}"/>
              </a:ext>
            </a:extLst>
          </p:cNvPr>
          <p:cNvSpPr/>
          <p:nvPr/>
        </p:nvSpPr>
        <p:spPr>
          <a:xfrm>
            <a:off x="4537772" y="983014"/>
            <a:ext cx="8915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 ĐỒNG PHẠM</a:t>
            </a:r>
          </a:p>
        </p:txBody>
      </p:sp>
      <p:sp>
        <p:nvSpPr>
          <p:cNvPr id="15" name="Rectangle: Rounded Corners 14">
            <a:extLst>
              <a:ext uri="{FF2B5EF4-FFF2-40B4-BE49-F238E27FC236}">
                <a16:creationId xmlns:a16="http://schemas.microsoft.com/office/drawing/2014/main" id="{52CBF57F-59D7-5959-D676-1375405EFAE2}"/>
              </a:ext>
            </a:extLst>
          </p:cNvPr>
          <p:cNvSpPr/>
          <p:nvPr/>
        </p:nvSpPr>
        <p:spPr>
          <a:xfrm>
            <a:off x="533400" y="7702653"/>
            <a:ext cx="71628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rPr>
              <a:t>1. </a:t>
            </a:r>
            <a:r>
              <a:rPr lang="en-US" sz="5000" b="1" dirty="0" err="1">
                <a:solidFill>
                  <a:srgbClr val="FF0000"/>
                </a:solidFill>
                <a:effectLst>
                  <a:outerShdw blurRad="38100" dist="38100" dir="2700000" algn="tl">
                    <a:srgbClr val="000000">
                      <a:alpha val="43137"/>
                    </a:srgbClr>
                  </a:outerShdw>
                </a:effectLst>
              </a:rPr>
              <a:t>Khái</a:t>
            </a:r>
            <a:r>
              <a:rPr lang="en-US" sz="5000" b="1" dirty="0">
                <a:solidFill>
                  <a:srgbClr val="FF0000"/>
                </a:solidFill>
                <a:effectLst>
                  <a:outerShdw blurRad="38100" dist="38100" dir="2700000" algn="tl">
                    <a:srgbClr val="000000">
                      <a:alpha val="43137"/>
                    </a:srgbClr>
                  </a:outerShdw>
                </a:effectLst>
              </a:rPr>
              <a:t> </a:t>
            </a:r>
            <a:r>
              <a:rPr lang="en-US" sz="5000" b="1" dirty="0" err="1">
                <a:solidFill>
                  <a:srgbClr val="FF0000"/>
                </a:solidFill>
                <a:effectLst>
                  <a:outerShdw blurRad="38100" dist="38100" dir="2700000" algn="tl">
                    <a:srgbClr val="000000">
                      <a:alpha val="43137"/>
                    </a:srgbClr>
                  </a:outerShdw>
                </a:effectLst>
              </a:rPr>
              <a:t>niệm</a:t>
            </a:r>
            <a:r>
              <a:rPr lang="en-US" sz="5000" b="1" dirty="0">
                <a:solidFill>
                  <a:srgbClr val="FF0000"/>
                </a:solidFill>
                <a:effectLst>
                  <a:outerShdw blurRad="38100" dist="38100" dir="2700000" algn="tl">
                    <a:srgbClr val="000000">
                      <a:alpha val="43137"/>
                    </a:srgbClr>
                  </a:outerShdw>
                </a:effectLst>
              </a:rPr>
              <a:t> </a:t>
            </a:r>
            <a:r>
              <a:rPr lang="en-US" sz="5000" b="1" dirty="0" err="1">
                <a:solidFill>
                  <a:srgbClr val="FF0000"/>
                </a:solidFill>
                <a:effectLst>
                  <a:outerShdw blurRad="38100" dist="38100" dir="2700000" algn="tl">
                    <a:srgbClr val="000000">
                      <a:alpha val="43137"/>
                    </a:srgbClr>
                  </a:outerShdw>
                </a:effectLst>
              </a:rPr>
              <a:t>đồng</a:t>
            </a:r>
            <a:r>
              <a:rPr lang="en-US" sz="5000" b="1" dirty="0">
                <a:solidFill>
                  <a:srgbClr val="FF0000"/>
                </a:solidFill>
                <a:effectLst>
                  <a:outerShdw blurRad="38100" dist="38100" dir="2700000" algn="tl">
                    <a:srgbClr val="000000">
                      <a:alpha val="43137"/>
                    </a:srgbClr>
                  </a:outerShdw>
                </a:effectLst>
              </a:rPr>
              <a:t> </a:t>
            </a:r>
            <a:r>
              <a:rPr lang="en-US" sz="5000" b="1" dirty="0" err="1">
                <a:solidFill>
                  <a:srgbClr val="FF0000"/>
                </a:solidFill>
                <a:effectLst>
                  <a:outerShdw blurRad="38100" dist="38100" dir="2700000" algn="tl">
                    <a:srgbClr val="000000">
                      <a:alpha val="43137"/>
                    </a:srgbClr>
                  </a:outerShdw>
                </a:effectLst>
              </a:rPr>
              <a:t>phạm</a:t>
            </a:r>
            <a:endParaRPr lang="en-US" sz="5000" b="1" dirty="0">
              <a:solidFill>
                <a:srgbClr val="FF0000"/>
              </a:solidFill>
              <a:effectLst>
                <a:outerShdw blurRad="38100" dist="38100" dir="2700000" algn="tl">
                  <a:srgbClr val="000000">
                    <a:alpha val="43137"/>
                  </a:srgbClr>
                </a:outerShdw>
              </a:effectLst>
            </a:endParaRPr>
          </a:p>
        </p:txBody>
      </p:sp>
      <p:sp>
        <p:nvSpPr>
          <p:cNvPr id="16" name="Rectangle: Rounded Corners 15">
            <a:extLst>
              <a:ext uri="{FF2B5EF4-FFF2-40B4-BE49-F238E27FC236}">
                <a16:creationId xmlns:a16="http://schemas.microsoft.com/office/drawing/2014/main" id="{C57300F8-8B5F-7D87-D370-908517DA7F5E}"/>
              </a:ext>
            </a:extLst>
          </p:cNvPr>
          <p:cNvSpPr/>
          <p:nvPr/>
        </p:nvSpPr>
        <p:spPr>
          <a:xfrm>
            <a:off x="0" y="2378726"/>
            <a:ext cx="12420600" cy="4540353"/>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6600" dirty="0">
                <a:effectLst/>
                <a:latin typeface="Times New Roman" panose="02020603050405020304" pitchFamily="18" charset="0"/>
                <a:ea typeface="Arial" panose="020B0604020202020204" pitchFamily="34" charset="0"/>
                <a:cs typeface="Times New Roman" panose="02020603050405020304" pitchFamily="18" charset="0"/>
              </a:rPr>
              <a:t>Đồng phạm là trường hợp có </a:t>
            </a:r>
            <a:r>
              <a:rPr lang="en-US" sz="6600" dirty="0">
                <a:effectLst/>
                <a:latin typeface="Times New Roman" panose="02020603050405020304" pitchFamily="18" charset="0"/>
                <a:ea typeface="Arial" panose="020B0604020202020204" pitchFamily="34" charset="0"/>
                <a:cs typeface="Times New Roman" panose="02020603050405020304" pitchFamily="18" charset="0"/>
              </a:rPr>
              <a:t>2</a:t>
            </a:r>
            <a:r>
              <a:rPr lang="vi-VN" sz="6600" dirty="0">
                <a:effectLst/>
                <a:latin typeface="Times New Roman" panose="02020603050405020304" pitchFamily="18" charset="0"/>
                <a:ea typeface="Arial" panose="020B0604020202020204" pitchFamily="34" charset="0"/>
                <a:cs typeface="Times New Roman" panose="02020603050405020304" pitchFamily="18" charset="0"/>
              </a:rPr>
              <a:t> người trở lên cùng cố ý cùng thực hiện một tội phạm</a:t>
            </a:r>
            <a:endParaRPr lang="en-US" sz="66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C50D501A-74DC-AF50-B6A3-897A7448B807}"/>
              </a:ext>
            </a:extLst>
          </p:cNvPr>
          <p:cNvSpPr txBox="1"/>
          <p:nvPr/>
        </p:nvSpPr>
        <p:spPr>
          <a:xfrm>
            <a:off x="7467600" y="7540160"/>
            <a:ext cx="10515600" cy="1488677"/>
          </a:xfrm>
          <a:prstGeom prst="rect">
            <a:avLst/>
          </a:prstGeom>
          <a:noFill/>
        </p:spPr>
        <p:txBody>
          <a:bodyPr wrap="square">
            <a:spAutoFit/>
          </a:bodyPr>
          <a:lstStyle/>
          <a:p>
            <a:pPr algn="r">
              <a:lnSpc>
                <a:spcPct val="107000"/>
              </a:lnSpc>
              <a:spcAft>
                <a:spcPts val="800"/>
              </a:spcAft>
            </a:pPr>
            <a:r>
              <a:rPr lang="vi-VN" sz="4400" kern="100" dirty="0">
                <a:effectLst/>
                <a:latin typeface="Arial" panose="020B0604020202020204" pitchFamily="34" charset="0"/>
                <a:ea typeface="Arial" panose="020B0604020202020204" pitchFamily="34" charset="0"/>
                <a:cs typeface="Cordia New" panose="020B0304020202020204" pitchFamily="34" charset="-34"/>
              </a:rPr>
              <a:t>Khoản 1 điều 17 Bộ luật Hình sự năm 2015 ( sửa đổi bổ sung năm 2017 )</a:t>
            </a:r>
            <a:endParaRPr lang="en-US" sz="4400" kern="100" dirty="0">
              <a:effectLst/>
              <a:latin typeface="Arial" panose="020B0604020202020204" pitchFamily="34" charset="0"/>
              <a:ea typeface="Arial" panose="020B0604020202020204" pitchFamily="34" charset="0"/>
              <a:cs typeface="Cordia New" panose="020B0304020202020204" pitchFamily="34" charset="-34"/>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4878" y="2370200"/>
            <a:ext cx="5511167" cy="4548879"/>
          </a:xfrm>
          <a:prstGeom prst="rect">
            <a:avLst/>
          </a:prstGeom>
        </p:spPr>
      </p:pic>
    </p:spTree>
    <p:extLst>
      <p:ext uri="{BB962C8B-B14F-4D97-AF65-F5344CB8AC3E}">
        <p14:creationId xmlns:p14="http://schemas.microsoft.com/office/powerpoint/2010/main" val="580789641"/>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5" name="Rectangle: Rounded Corners 14">
            <a:extLst>
              <a:ext uri="{FF2B5EF4-FFF2-40B4-BE49-F238E27FC236}">
                <a16:creationId xmlns:a16="http://schemas.microsoft.com/office/drawing/2014/main" id="{52CBF57F-59D7-5959-D676-1375405EFAE2}"/>
              </a:ext>
            </a:extLst>
          </p:cNvPr>
          <p:cNvSpPr/>
          <p:nvPr/>
        </p:nvSpPr>
        <p:spPr>
          <a:xfrm>
            <a:off x="4572000" y="986030"/>
            <a:ext cx="96012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Căn</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cứ</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để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xác</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định</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đồng</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phạm</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66B7E0AB-0D0D-3300-43E2-1045D1636FC7}"/>
              </a:ext>
            </a:extLst>
          </p:cNvPr>
          <p:cNvCxnSpPr>
            <a:cxnSpLocks/>
            <a:stCxn id="15" idx="2"/>
          </p:cNvCxnSpPr>
          <p:nvPr/>
        </p:nvCxnSpPr>
        <p:spPr>
          <a:xfrm>
            <a:off x="9372600" y="2052830"/>
            <a:ext cx="0" cy="7354309"/>
          </a:xfrm>
          <a:prstGeom prst="line">
            <a:avLst/>
          </a:prstGeom>
          <a:ln w="76200"/>
        </p:spPr>
        <p:style>
          <a:lnRef idx="1">
            <a:schemeClr val="dk1"/>
          </a:lnRef>
          <a:fillRef idx="0">
            <a:schemeClr val="dk1"/>
          </a:fillRef>
          <a:effectRef idx="0">
            <a:schemeClr val="dk1"/>
          </a:effectRef>
          <a:fontRef idx="minor">
            <a:schemeClr val="tx1"/>
          </a:fontRef>
        </p:style>
      </p:cxnSp>
      <p:sp>
        <p:nvSpPr>
          <p:cNvPr id="22" name="Rectangle: Rounded Corners 21">
            <a:extLst>
              <a:ext uri="{FF2B5EF4-FFF2-40B4-BE49-F238E27FC236}">
                <a16:creationId xmlns:a16="http://schemas.microsoft.com/office/drawing/2014/main" id="{E4F1494F-40AE-FFB9-AF98-37AB5223F360}"/>
              </a:ext>
            </a:extLst>
          </p:cNvPr>
          <p:cNvSpPr/>
          <p:nvPr/>
        </p:nvSpPr>
        <p:spPr>
          <a:xfrm>
            <a:off x="10941331" y="2450764"/>
            <a:ext cx="60960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Mặt</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chủ</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quan</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180A0312-D46E-7975-3F0E-FBB2D587B2FD}"/>
              </a:ext>
            </a:extLst>
          </p:cNvPr>
          <p:cNvSpPr/>
          <p:nvPr/>
        </p:nvSpPr>
        <p:spPr>
          <a:xfrm>
            <a:off x="1295401" y="2450764"/>
            <a:ext cx="6248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Mặt</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khách</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quan</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4" name="Rectangle: Rounded Corners 23">
            <a:extLst>
              <a:ext uri="{FF2B5EF4-FFF2-40B4-BE49-F238E27FC236}">
                <a16:creationId xmlns:a16="http://schemas.microsoft.com/office/drawing/2014/main" id="{F2388932-08E1-BAE6-4130-6FB51424E9B3}"/>
              </a:ext>
            </a:extLst>
          </p:cNvPr>
          <p:cNvSpPr/>
          <p:nvPr/>
        </p:nvSpPr>
        <p:spPr>
          <a:xfrm>
            <a:off x="457201" y="3989415"/>
            <a:ext cx="8000999" cy="4540353"/>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457200">
              <a:lnSpc>
                <a:spcPct val="107000"/>
              </a:lnSpc>
              <a:spcAft>
                <a:spcPts val="800"/>
              </a:spcAft>
            </a:pPr>
            <a:r>
              <a:rPr lang="en-US" sz="3200" b="1" kern="100" dirty="0" smtClean="0">
                <a:effectLst/>
                <a:latin typeface="+mj-lt"/>
                <a:ea typeface="Arial" panose="020B0604020202020204" pitchFamily="34" charset="0"/>
                <a:cs typeface="Cordia New" panose="020B0304020202020204" pitchFamily="34" charset="-34"/>
              </a:rPr>
              <a:t>	</a:t>
            </a:r>
            <a:r>
              <a:rPr lang="vi-VN" sz="3200" b="1" kern="100" dirty="0" smtClean="0">
                <a:effectLst/>
                <a:latin typeface="+mj-lt"/>
                <a:ea typeface="Arial" panose="020B0604020202020204" pitchFamily="34" charset="0"/>
                <a:cs typeface="Cordia New" panose="020B0304020202020204" pitchFamily="34" charset="-34"/>
              </a:rPr>
              <a:t>Hậu </a:t>
            </a:r>
            <a:r>
              <a:rPr lang="vi-VN" sz="3200" b="1" kern="100" dirty="0">
                <a:effectLst/>
                <a:latin typeface="+mj-lt"/>
                <a:ea typeface="Arial" panose="020B0604020202020204" pitchFamily="34" charset="0"/>
                <a:cs typeface="Cordia New" panose="020B0304020202020204" pitchFamily="34" charset="-34"/>
              </a:rPr>
              <a:t>quả </a:t>
            </a:r>
            <a:r>
              <a:rPr lang="vi-VN" sz="3200" kern="100" dirty="0">
                <a:effectLst/>
                <a:latin typeface="+mj-lt"/>
                <a:ea typeface="Arial" panose="020B0604020202020204" pitchFamily="34" charset="0"/>
                <a:cs typeface="Cordia New" panose="020B0304020202020204" pitchFamily="34" charset="-34"/>
              </a:rPr>
              <a:t>của tội phạm là kết quả chung do hoạt động chung của những người đồng phạm gây ra.</a:t>
            </a:r>
            <a:endParaRPr lang="en-US" sz="3200" kern="100" dirty="0">
              <a:effectLst/>
              <a:latin typeface="+mj-lt"/>
              <a:ea typeface="Arial" panose="020B0604020202020204" pitchFamily="34" charset="0"/>
              <a:cs typeface="Cordia New" panose="020B0304020202020204" pitchFamily="34" charset="-34"/>
            </a:endParaRPr>
          </a:p>
          <a:p>
            <a:pPr marL="457200">
              <a:lnSpc>
                <a:spcPct val="107000"/>
              </a:lnSpc>
              <a:spcAft>
                <a:spcPts val="800"/>
              </a:spcAft>
            </a:pPr>
            <a:r>
              <a:rPr lang="en-US" sz="3200" kern="100" dirty="0" smtClean="0">
                <a:effectLst/>
                <a:latin typeface="+mj-lt"/>
                <a:ea typeface="Arial" panose="020B0604020202020204" pitchFamily="34" charset="0"/>
                <a:cs typeface="Cordia New" panose="020B0304020202020204" pitchFamily="34" charset="-34"/>
              </a:rPr>
              <a:t>	</a:t>
            </a:r>
            <a:r>
              <a:rPr lang="vi-VN" sz="3200" kern="100" dirty="0" smtClean="0">
                <a:effectLst/>
                <a:latin typeface="+mj-lt"/>
                <a:ea typeface="Arial" panose="020B0604020202020204" pitchFamily="34" charset="0"/>
                <a:cs typeface="Cordia New" panose="020B0304020202020204" pitchFamily="34" charset="-34"/>
              </a:rPr>
              <a:t>Những </a:t>
            </a:r>
            <a:r>
              <a:rPr lang="vi-VN" sz="3200" kern="100" dirty="0">
                <a:effectLst/>
                <a:latin typeface="+mj-lt"/>
                <a:ea typeface="Arial" panose="020B0604020202020204" pitchFamily="34" charset="0"/>
                <a:cs typeface="Cordia New" panose="020B0304020202020204" pitchFamily="34" charset="-34"/>
              </a:rPr>
              <a:t>người đồng phạm phải </a:t>
            </a:r>
            <a:r>
              <a:rPr lang="vi-VN" sz="3200" b="1" kern="100" dirty="0">
                <a:effectLst/>
                <a:latin typeface="+mj-lt"/>
                <a:ea typeface="Arial" panose="020B0604020202020204" pitchFamily="34" charset="0"/>
                <a:cs typeface="Cordia New" panose="020B0304020202020204" pitchFamily="34" charset="-34"/>
              </a:rPr>
              <a:t>cùng thực hiện một tội phạm</a:t>
            </a:r>
            <a:r>
              <a:rPr lang="vi-VN" sz="3200" kern="100" dirty="0">
                <a:effectLst/>
                <a:latin typeface="+mj-lt"/>
                <a:ea typeface="Arial" panose="020B0604020202020204" pitchFamily="34" charset="0"/>
                <a:cs typeface="Cordia New" panose="020B0304020202020204" pitchFamily="34" charset="-34"/>
              </a:rPr>
              <a:t>.</a:t>
            </a:r>
            <a:endParaRPr lang="en-US" sz="3200" kern="100" dirty="0">
              <a:effectLst/>
              <a:latin typeface="+mj-lt"/>
              <a:ea typeface="Arial" panose="020B0604020202020204" pitchFamily="34" charset="0"/>
              <a:cs typeface="Cordia New" panose="020B0304020202020204" pitchFamily="34" charset="-34"/>
            </a:endParaRPr>
          </a:p>
          <a:p>
            <a:pPr marL="457200">
              <a:lnSpc>
                <a:spcPct val="107000"/>
              </a:lnSpc>
              <a:spcAft>
                <a:spcPts val="800"/>
              </a:spcAft>
            </a:pPr>
            <a:r>
              <a:rPr lang="en-US" sz="3200" kern="100" dirty="0" smtClean="0">
                <a:effectLst/>
                <a:latin typeface="+mj-lt"/>
                <a:ea typeface="Arial" panose="020B0604020202020204" pitchFamily="34" charset="0"/>
                <a:cs typeface="Cordia New" panose="020B0304020202020204" pitchFamily="34" charset="-34"/>
              </a:rPr>
              <a:t>	</a:t>
            </a:r>
            <a:r>
              <a:rPr lang="vi-VN" sz="3200" kern="100" dirty="0" smtClean="0">
                <a:effectLst/>
                <a:latin typeface="+mj-lt"/>
                <a:ea typeface="Arial" panose="020B0604020202020204" pitchFamily="34" charset="0"/>
                <a:cs typeface="Cordia New" panose="020B0304020202020204" pitchFamily="34" charset="-34"/>
              </a:rPr>
              <a:t>Số </a:t>
            </a:r>
            <a:r>
              <a:rPr lang="vi-VN" sz="3200" kern="100" dirty="0">
                <a:effectLst/>
                <a:latin typeface="+mj-lt"/>
                <a:ea typeface="Arial" panose="020B0604020202020204" pitchFamily="34" charset="0"/>
                <a:cs typeface="Cordia New" panose="020B0304020202020204" pitchFamily="34" charset="-34"/>
              </a:rPr>
              <a:t>người tham </a:t>
            </a:r>
            <a:r>
              <a:rPr lang="vi-VN" sz="3200" b="1" kern="100" dirty="0">
                <a:effectLst/>
                <a:latin typeface="+mj-lt"/>
                <a:ea typeface="Arial" panose="020B0604020202020204" pitchFamily="34" charset="0"/>
                <a:cs typeface="Cordia New" panose="020B0304020202020204" pitchFamily="34" charset="-34"/>
              </a:rPr>
              <a:t>gia 2 người trở lên</a:t>
            </a:r>
            <a:r>
              <a:rPr lang="vi-VN" sz="3200" kern="100" dirty="0">
                <a:effectLst/>
                <a:latin typeface="+mj-lt"/>
                <a:ea typeface="Arial" panose="020B0604020202020204" pitchFamily="34" charset="0"/>
                <a:cs typeface="Cordia New" panose="020B0304020202020204" pitchFamily="34" charset="-34"/>
              </a:rPr>
              <a:t>; </a:t>
            </a:r>
            <a:endParaRPr lang="en-US" sz="3200" kern="100" dirty="0">
              <a:effectLst/>
              <a:latin typeface="+mj-lt"/>
              <a:ea typeface="Arial" panose="020B0604020202020204" pitchFamily="34" charset="0"/>
              <a:cs typeface="Cordia New" panose="020B0304020202020204" pitchFamily="34" charset="-34"/>
            </a:endParaRPr>
          </a:p>
          <a:p>
            <a:pPr marL="457200">
              <a:lnSpc>
                <a:spcPct val="107000"/>
              </a:lnSpc>
              <a:spcAft>
                <a:spcPts val="800"/>
              </a:spcAft>
            </a:pPr>
            <a:r>
              <a:rPr lang="vi-VN" sz="3200" b="1" kern="100" dirty="0">
                <a:effectLst/>
                <a:latin typeface="+mj-lt"/>
                <a:ea typeface="Arial" panose="020B0604020202020204" pitchFamily="34" charset="0"/>
                <a:cs typeface="Cordia New" panose="020B0304020202020204" pitchFamily="34" charset="-34"/>
              </a:rPr>
              <a:t>Đủ năng lực trách nhiệm </a:t>
            </a:r>
            <a:r>
              <a:rPr lang="vi-VN" sz="3200" kern="100" dirty="0">
                <a:effectLst/>
                <a:latin typeface="+mj-lt"/>
                <a:ea typeface="Arial" panose="020B0604020202020204" pitchFamily="34" charset="0"/>
                <a:cs typeface="Cordia New" panose="020B0304020202020204" pitchFamily="34" charset="-34"/>
              </a:rPr>
              <a:t>hình sự ; </a:t>
            </a:r>
            <a:r>
              <a:rPr lang="vi-VN" sz="3200" b="1" kern="100" dirty="0">
                <a:effectLst/>
                <a:latin typeface="+mj-lt"/>
                <a:ea typeface="Arial" panose="020B0604020202020204" pitchFamily="34" charset="0"/>
                <a:cs typeface="Cordia New" panose="020B0304020202020204" pitchFamily="34" charset="-34"/>
              </a:rPr>
              <a:t>Đủ tuổi</a:t>
            </a:r>
            <a:r>
              <a:rPr lang="vi-VN" sz="3200" kern="100" dirty="0">
                <a:effectLst/>
                <a:latin typeface="+mj-lt"/>
                <a:ea typeface="Arial" panose="020B0604020202020204" pitchFamily="34" charset="0"/>
                <a:cs typeface="Cordia New" panose="020B0304020202020204" pitchFamily="34" charset="-34"/>
              </a:rPr>
              <a:t> chịu trách nhiệm hình sự</a:t>
            </a:r>
            <a:endParaRPr lang="en-US" sz="3200" kern="100" dirty="0">
              <a:effectLst/>
              <a:latin typeface="+mj-lt"/>
              <a:ea typeface="Arial" panose="020B0604020202020204" pitchFamily="34" charset="0"/>
              <a:cs typeface="Cordia New" panose="020B0304020202020204" pitchFamily="34" charset="-34"/>
            </a:endParaRPr>
          </a:p>
        </p:txBody>
      </p:sp>
      <p:sp>
        <p:nvSpPr>
          <p:cNvPr id="25" name="Rectangle: Rounded Corners 24">
            <a:extLst>
              <a:ext uri="{FF2B5EF4-FFF2-40B4-BE49-F238E27FC236}">
                <a16:creationId xmlns:a16="http://schemas.microsoft.com/office/drawing/2014/main" id="{59537C2E-0C94-EDBB-0797-35F6EAF48C21}"/>
              </a:ext>
            </a:extLst>
          </p:cNvPr>
          <p:cNvSpPr/>
          <p:nvPr/>
        </p:nvSpPr>
        <p:spPr>
          <a:xfrm>
            <a:off x="10016867" y="3989415"/>
            <a:ext cx="7924800" cy="4540353"/>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sz="3600" dirty="0">
                <a:effectLst/>
                <a:latin typeface="Times New Roman" panose="02020603050405020304" pitchFamily="18" charset="0"/>
                <a:ea typeface="Arial" panose="020B0604020202020204" pitchFamily="34" charset="0"/>
                <a:cs typeface="Times New Roman" panose="02020603050405020304" pitchFamily="18" charset="0"/>
              </a:rPr>
              <a:t>Dấu hiệu lỗ</a:t>
            </a:r>
            <a:r>
              <a:rPr lang="en-US" sz="3600" dirty="0" err="1">
                <a:effectLst/>
                <a:latin typeface="Times New Roman" panose="02020603050405020304" pitchFamily="18" charset="0"/>
                <a:ea typeface="Arial" panose="020B0604020202020204" pitchFamily="34" charset="0"/>
                <a:cs typeface="Times New Roman" panose="02020603050405020304" pitchFamily="18" charset="0"/>
              </a:rPr>
              <a:t>i</a:t>
            </a:r>
            <a:endParaRPr lang="en-US" sz="3600" dirty="0">
              <a:effectLst/>
              <a:latin typeface="Times New Roman" panose="02020603050405020304" pitchFamily="18" charset="0"/>
              <a:ea typeface="Arial" panose="020B0604020202020204" pitchFamily="34" charset="0"/>
              <a:cs typeface="Times New Roman" panose="02020603050405020304" pitchFamily="18" charset="0"/>
            </a:endParaRPr>
          </a:p>
          <a:p>
            <a:pPr algn="ctr">
              <a:lnSpc>
                <a:spcPct val="107000"/>
              </a:lnSpc>
              <a:spcAft>
                <a:spcPts val="800"/>
              </a:spcAft>
            </a:pPr>
            <a:r>
              <a:rPr lang="vi-VN" sz="3600" kern="100" dirty="0">
                <a:effectLst/>
                <a:latin typeface="Times New Roman" panose="02020603050405020304" pitchFamily="18" charset="0"/>
                <a:ea typeface="Arial" panose="020B0604020202020204" pitchFamily="34" charset="0"/>
                <a:cs typeface="Times New Roman" panose="02020603050405020304" pitchFamily="18" charset="0"/>
              </a:rPr>
              <a:t>Dấu hiệu động cơ</a:t>
            </a:r>
            <a:endParaRPr lang="en-US" sz="3600" kern="100" dirty="0">
              <a:latin typeface="Times New Roman" panose="02020603050405020304" pitchFamily="18" charset="0"/>
              <a:ea typeface="Arial" panose="020B0604020202020204" pitchFamily="34" charset="0"/>
              <a:cs typeface="Times New Roman" panose="02020603050405020304" pitchFamily="18" charset="0"/>
            </a:endParaRPr>
          </a:p>
          <a:p>
            <a:pPr algn="ctr">
              <a:lnSpc>
                <a:spcPct val="107000"/>
              </a:lnSpc>
              <a:spcAft>
                <a:spcPts val="800"/>
              </a:spcAft>
            </a:pPr>
            <a:r>
              <a:rPr lang="vi-VN" sz="3600" kern="100" dirty="0">
                <a:effectLst/>
                <a:latin typeface="Times New Roman" panose="02020603050405020304" pitchFamily="18" charset="0"/>
                <a:ea typeface="Arial" panose="020B0604020202020204" pitchFamily="34" charset="0"/>
                <a:cs typeface="Times New Roman" panose="02020603050405020304" pitchFamily="18" charset="0"/>
              </a:rPr>
              <a:t>Dấu hiệu mục đích</a:t>
            </a:r>
            <a:endParaRPr lang="en-US" sz="3600" kern="100" dirty="0">
              <a:effectLst/>
              <a:latin typeface="Times New Roman" panose="02020603050405020304" pitchFamily="18" charset="0"/>
              <a:ea typeface="Arial" panose="020B0604020202020204" pitchFamily="34"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688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20" name="Rectangle: Rounded Corners 19">
            <a:extLst>
              <a:ext uri="{FF2B5EF4-FFF2-40B4-BE49-F238E27FC236}">
                <a16:creationId xmlns:a16="http://schemas.microsoft.com/office/drawing/2014/main" id="{7F667608-C86C-D3AE-6F70-427D8C6BE7B0}"/>
              </a:ext>
            </a:extLst>
          </p:cNvPr>
          <p:cNvSpPr/>
          <p:nvPr/>
        </p:nvSpPr>
        <p:spPr>
          <a:xfrm>
            <a:off x="4537772" y="983014"/>
            <a:ext cx="8915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 ĐỒNG PHẠM</a:t>
            </a:r>
          </a:p>
        </p:txBody>
      </p:sp>
      <p:sp>
        <p:nvSpPr>
          <p:cNvPr id="15" name="Rectangle: Rounded Corners 14">
            <a:extLst>
              <a:ext uri="{FF2B5EF4-FFF2-40B4-BE49-F238E27FC236}">
                <a16:creationId xmlns:a16="http://schemas.microsoft.com/office/drawing/2014/main" id="{52CBF57F-59D7-5959-D676-1375405EFAE2}"/>
              </a:ext>
            </a:extLst>
          </p:cNvPr>
          <p:cNvSpPr/>
          <p:nvPr/>
        </p:nvSpPr>
        <p:spPr>
          <a:xfrm>
            <a:off x="533400" y="7702653"/>
            <a:ext cx="9296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loại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người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đồng</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phạm</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Rectangle: Rounded Corners 15">
            <a:extLst>
              <a:ext uri="{FF2B5EF4-FFF2-40B4-BE49-F238E27FC236}">
                <a16:creationId xmlns:a16="http://schemas.microsoft.com/office/drawing/2014/main" id="{C57300F8-8B5F-7D87-D370-908517DA7F5E}"/>
              </a:ext>
            </a:extLst>
          </p:cNvPr>
          <p:cNvSpPr/>
          <p:nvPr/>
        </p:nvSpPr>
        <p:spPr>
          <a:xfrm>
            <a:off x="838200" y="2532103"/>
            <a:ext cx="6096000" cy="2283234"/>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vi-VN" sz="4400" kern="100" dirty="0">
                <a:effectLst/>
                <a:latin typeface="Times New Roman" panose="02020603050405020304" pitchFamily="18" charset="0"/>
                <a:ea typeface="Arial" panose="020B0604020202020204" pitchFamily="34" charset="0"/>
                <a:cs typeface="Times New Roman" panose="02020603050405020304" pitchFamily="18" charset="0"/>
              </a:rPr>
              <a:t>Người thực hành</a:t>
            </a:r>
            <a:endParaRPr lang="en-US" sz="4400"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CF2836D6-E656-1EAA-9E36-51209A4547E7}"/>
              </a:ext>
            </a:extLst>
          </p:cNvPr>
          <p:cNvSpPr/>
          <p:nvPr/>
        </p:nvSpPr>
        <p:spPr>
          <a:xfrm>
            <a:off x="11201400" y="2623199"/>
            <a:ext cx="6096000" cy="2283234"/>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vi-VN" sz="4400" dirty="0">
                <a:effectLst/>
                <a:latin typeface="Times New Roman" panose="02020603050405020304" pitchFamily="18" charset="0"/>
                <a:ea typeface="Arial" panose="020B0604020202020204" pitchFamily="34" charset="0"/>
                <a:cs typeface="Times New Roman" panose="02020603050405020304" pitchFamily="18" charset="0"/>
              </a:rPr>
              <a:t>Người tổ chức</a:t>
            </a:r>
            <a:endParaRPr lang="en-US" sz="4400" kern="1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17" name="Rectangle: Rounded Corners 16">
            <a:extLst>
              <a:ext uri="{FF2B5EF4-FFF2-40B4-BE49-F238E27FC236}">
                <a16:creationId xmlns:a16="http://schemas.microsoft.com/office/drawing/2014/main" id="{1EC65900-3C89-68E7-CD93-BF822B4A7761}"/>
              </a:ext>
            </a:extLst>
          </p:cNvPr>
          <p:cNvSpPr/>
          <p:nvPr/>
        </p:nvSpPr>
        <p:spPr>
          <a:xfrm>
            <a:off x="838200" y="5170265"/>
            <a:ext cx="6096000" cy="2283234"/>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vi-VN" sz="4400" dirty="0">
                <a:effectLst/>
                <a:latin typeface="Times New Roman" panose="02020603050405020304" pitchFamily="18" charset="0"/>
                <a:ea typeface="Arial" panose="020B0604020202020204" pitchFamily="34" charset="0"/>
                <a:cs typeface="Times New Roman" panose="02020603050405020304" pitchFamily="18" charset="0"/>
              </a:rPr>
              <a:t>Người xúi giục</a:t>
            </a:r>
            <a:endParaRPr lang="en-US" sz="4400"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E76ECEC2-0912-F297-E925-8F1FDCB6F608}"/>
              </a:ext>
            </a:extLst>
          </p:cNvPr>
          <p:cNvSpPr/>
          <p:nvPr/>
        </p:nvSpPr>
        <p:spPr>
          <a:xfrm>
            <a:off x="11201400" y="5170265"/>
            <a:ext cx="6096000" cy="2283234"/>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07000"/>
              </a:lnSpc>
              <a:spcAft>
                <a:spcPts val="800"/>
              </a:spcAft>
            </a:pPr>
            <a:r>
              <a:rPr lang="vi-VN" sz="4400" dirty="0">
                <a:effectLst/>
                <a:latin typeface="Times New Roman" panose="02020603050405020304" pitchFamily="18" charset="0"/>
                <a:ea typeface="Arial" panose="020B0604020202020204" pitchFamily="34" charset="0"/>
                <a:cs typeface="Times New Roman" panose="02020603050405020304" pitchFamily="18" charset="0"/>
              </a:rPr>
              <a:t>Người giúp sức</a:t>
            </a:r>
            <a:endParaRPr lang="en-US" sz="4400"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182964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2905057" y="1827851"/>
            <a:ext cx="5346072" cy="5748464"/>
          </a:xfrm>
          <a:custGeom>
            <a:avLst/>
            <a:gdLst/>
            <a:ahLst/>
            <a:cxnLst/>
            <a:rect l="l" t="t" r="r" b="b"/>
            <a:pathLst>
              <a:path w="5346072" h="5748464">
                <a:moveTo>
                  <a:pt x="0" y="0"/>
                </a:moveTo>
                <a:lnTo>
                  <a:pt x="5346072" y="0"/>
                </a:lnTo>
                <a:lnTo>
                  <a:pt x="5346072" y="5748465"/>
                </a:lnTo>
                <a:lnTo>
                  <a:pt x="0" y="574846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dirty="0"/>
          </a:p>
        </p:txBody>
      </p:sp>
      <p:sp>
        <p:nvSpPr>
          <p:cNvPr id="18" name="Rectangle: Rounded Corners 17">
            <a:extLst>
              <a:ext uri="{FF2B5EF4-FFF2-40B4-BE49-F238E27FC236}">
                <a16:creationId xmlns:a16="http://schemas.microsoft.com/office/drawing/2014/main" id="{74888699-89B1-C9DA-BBBD-7CDDE4DB63F8}"/>
              </a:ext>
            </a:extLst>
          </p:cNvPr>
          <p:cNvSpPr/>
          <p:nvPr/>
        </p:nvSpPr>
        <p:spPr>
          <a:xfrm>
            <a:off x="381000" y="986030"/>
            <a:ext cx="11963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VỀ LUẬT HÌNH SỰ</a:t>
            </a:r>
          </a:p>
        </p:txBody>
      </p:sp>
      <p:sp>
        <p:nvSpPr>
          <p:cNvPr id="19" name="Rectangle: Rounded Corners 18">
            <a:extLst>
              <a:ext uri="{FF2B5EF4-FFF2-40B4-BE49-F238E27FC236}">
                <a16:creationId xmlns:a16="http://schemas.microsoft.com/office/drawing/2014/main" id="{716B19AF-DAF3-A826-9007-4ADE3CFDEB7A}"/>
              </a:ext>
            </a:extLst>
          </p:cNvPr>
          <p:cNvSpPr/>
          <p:nvPr/>
        </p:nvSpPr>
        <p:spPr>
          <a:xfrm>
            <a:off x="394219" y="6117067"/>
            <a:ext cx="8915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 HÌNH PHẠT</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 name="Rectangle: Rounded Corners 19">
            <a:extLst>
              <a:ext uri="{FF2B5EF4-FFF2-40B4-BE49-F238E27FC236}">
                <a16:creationId xmlns:a16="http://schemas.microsoft.com/office/drawing/2014/main" id="{7F667608-C86C-D3AE-6F70-427D8C6BE7B0}"/>
              </a:ext>
            </a:extLst>
          </p:cNvPr>
          <p:cNvSpPr/>
          <p:nvPr/>
        </p:nvSpPr>
        <p:spPr>
          <a:xfrm>
            <a:off x="394219" y="4272755"/>
            <a:ext cx="8915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III. ĐỒNG PHẠM</a:t>
            </a:r>
          </a:p>
        </p:txBody>
      </p:sp>
      <p:sp>
        <p:nvSpPr>
          <p:cNvPr id="21" name="Rectangle: Rounded Corners 20">
            <a:extLst>
              <a:ext uri="{FF2B5EF4-FFF2-40B4-BE49-F238E27FC236}">
                <a16:creationId xmlns:a16="http://schemas.microsoft.com/office/drawing/2014/main" id="{0FF2F95A-AA7A-C70E-8C4A-9A8A2C56D9FA}"/>
              </a:ext>
            </a:extLst>
          </p:cNvPr>
          <p:cNvSpPr/>
          <p:nvPr/>
        </p:nvSpPr>
        <p:spPr>
          <a:xfrm>
            <a:off x="381000" y="2526603"/>
            <a:ext cx="8915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TỘI PHẠM </a:t>
            </a:r>
          </a:p>
        </p:txBody>
      </p:sp>
      <p:sp>
        <p:nvSpPr>
          <p:cNvPr id="22" name="Rectangle: Rounded Corners 19">
            <a:extLst>
              <a:ext uri="{FF2B5EF4-FFF2-40B4-BE49-F238E27FC236}">
                <a16:creationId xmlns:a16="http://schemas.microsoft.com/office/drawing/2014/main" id="{7F667608-C86C-D3AE-6F70-427D8C6BE7B0}"/>
              </a:ext>
            </a:extLst>
          </p:cNvPr>
          <p:cNvSpPr/>
          <p:nvPr/>
        </p:nvSpPr>
        <p:spPr>
          <a:xfrm>
            <a:off x="343828" y="7836572"/>
            <a:ext cx="13600772"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smtClean="0">
                <a:solidFill>
                  <a:srgbClr val="FF0000"/>
                </a:solidFill>
                <a:effectLst>
                  <a:outerShdw blurRad="38100" dist="38100" dir="2700000" algn="tl">
                    <a:srgbClr val="000000">
                      <a:alpha val="43137"/>
                    </a:srgbClr>
                  </a:outerShdw>
                </a:effectLst>
              </a:rPr>
              <a:t>V. </a:t>
            </a:r>
            <a:r>
              <a:rPr lang="en-US" sz="50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TRƯỜNG</a:t>
            </a:r>
            <a:r>
              <a:rPr lang="en-US" sz="5000" b="1" dirty="0" smtClean="0">
                <a:solidFill>
                  <a:srgbClr val="FF0000"/>
                </a:solidFill>
                <a:effectLst>
                  <a:outerShdw blurRad="38100" dist="38100" dir="2700000" algn="tl">
                    <a:srgbClr val="000000">
                      <a:alpha val="43137"/>
                    </a:srgbClr>
                  </a:outerShdw>
                </a:effectLst>
              </a:rPr>
              <a:t> HỢP MIỄN TRÁCH NHIỆM HÌNH SỰ</a:t>
            </a:r>
            <a:endParaRPr lang="en-US" sz="5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53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29497" y="5387565"/>
            <a:ext cx="3274738" cy="3731895"/>
          </a:xfrm>
          <a:custGeom>
            <a:avLst/>
            <a:gdLst/>
            <a:ahLst/>
            <a:cxnLst/>
            <a:rect l="l" t="t" r="r" b="b"/>
            <a:pathLst>
              <a:path w="3274738" h="3731895">
                <a:moveTo>
                  <a:pt x="0" y="0"/>
                </a:moveTo>
                <a:lnTo>
                  <a:pt x="3274738" y="0"/>
                </a:lnTo>
                <a:lnTo>
                  <a:pt x="3274738" y="3731895"/>
                </a:lnTo>
                <a:lnTo>
                  <a:pt x="0" y="373189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5" name="TextBox 15"/>
          <p:cNvSpPr txBox="1"/>
          <p:nvPr/>
        </p:nvSpPr>
        <p:spPr>
          <a:xfrm>
            <a:off x="-2286000" y="1098825"/>
            <a:ext cx="16230600" cy="823559"/>
          </a:xfrm>
          <a:prstGeom prst="rect">
            <a:avLst/>
          </a:prstGeom>
        </p:spPr>
        <p:txBody>
          <a:bodyPr lIns="0" tIns="0" rIns="0" bIns="0" rtlCol="0" anchor="t">
            <a:spAutoFit/>
          </a:bodyPr>
          <a:lstStyle/>
          <a:p>
            <a:pPr algn="ctr">
              <a:lnSpc>
                <a:spcPts val="6999"/>
              </a:lnSpc>
            </a:pPr>
            <a:r>
              <a:rPr lang="en-US" sz="5000" b="1" dirty="0" err="1">
                <a:solidFill>
                  <a:srgbClr val="022759"/>
                </a:solidFill>
                <a:latin typeface="Times New Roman" panose="02020603050405020304" pitchFamily="18" charset="0"/>
                <a:cs typeface="Times New Roman" panose="02020603050405020304" pitchFamily="18" charset="0"/>
              </a:rPr>
              <a:t>Người</a:t>
            </a:r>
            <a:r>
              <a:rPr lang="en-US" sz="5000" b="1" dirty="0">
                <a:solidFill>
                  <a:srgbClr val="022759"/>
                </a:solidFill>
                <a:latin typeface="Times New Roman" panose="02020603050405020304" pitchFamily="18" charset="0"/>
                <a:cs typeface="Times New Roman" panose="02020603050405020304" pitchFamily="18" charset="0"/>
              </a:rPr>
              <a:t> </a:t>
            </a:r>
            <a:r>
              <a:rPr lang="en-US" sz="5000" b="1" dirty="0" err="1">
                <a:solidFill>
                  <a:srgbClr val="022759"/>
                </a:solidFill>
                <a:latin typeface="Times New Roman" panose="02020603050405020304" pitchFamily="18" charset="0"/>
                <a:cs typeface="Times New Roman" panose="02020603050405020304" pitchFamily="18" charset="0"/>
              </a:rPr>
              <a:t>Thực</a:t>
            </a:r>
            <a:r>
              <a:rPr lang="en-US" sz="5000" b="1" dirty="0">
                <a:solidFill>
                  <a:srgbClr val="022759"/>
                </a:solidFill>
                <a:latin typeface="Times New Roman" panose="02020603050405020304" pitchFamily="18" charset="0"/>
                <a:cs typeface="Times New Roman" panose="02020603050405020304" pitchFamily="18" charset="0"/>
              </a:rPr>
              <a:t> </a:t>
            </a:r>
            <a:r>
              <a:rPr lang="en-US" sz="5000" b="1" dirty="0" err="1">
                <a:solidFill>
                  <a:srgbClr val="022759"/>
                </a:solidFill>
                <a:latin typeface="Times New Roman" panose="02020603050405020304" pitchFamily="18" charset="0"/>
                <a:cs typeface="Times New Roman" panose="02020603050405020304" pitchFamily="18" charset="0"/>
              </a:rPr>
              <a:t>Hành</a:t>
            </a:r>
            <a:endParaRPr lang="en-US" sz="5000" b="1" dirty="0">
              <a:solidFill>
                <a:srgbClr val="022759"/>
              </a:solidFill>
              <a:latin typeface="Times New Roman" panose="02020603050405020304" pitchFamily="18" charset="0"/>
              <a:cs typeface="Times New Roman" panose="02020603050405020304" pitchFamily="18" charset="0"/>
            </a:endParaRPr>
          </a:p>
        </p:txBody>
      </p:sp>
      <p:sp>
        <p:nvSpPr>
          <p:cNvPr id="16" name="TextBox 16"/>
          <p:cNvSpPr txBox="1"/>
          <p:nvPr/>
        </p:nvSpPr>
        <p:spPr>
          <a:xfrm>
            <a:off x="29497" y="2119896"/>
            <a:ext cx="9508349" cy="1880964"/>
          </a:xfrm>
          <a:prstGeom prst="rect">
            <a:avLst/>
          </a:prstGeom>
        </p:spPr>
        <p:txBody>
          <a:bodyPr wrap="square" lIns="0" tIns="0" rIns="0" bIns="0" rtlCol="0" anchor="t">
            <a:spAutoFit/>
          </a:bodyPr>
          <a:lstStyle/>
          <a:p>
            <a:pPr>
              <a:lnSpc>
                <a:spcPct val="107000"/>
              </a:lnSpc>
              <a:spcAft>
                <a:spcPts val="800"/>
              </a:spcAft>
            </a:pPr>
            <a:r>
              <a:rPr lang="en-US" sz="3600" b="1" i="1" kern="100" dirty="0" smtClean="0">
                <a:effectLst/>
                <a:latin typeface="Times New Roman" panose="02020603050405020304" pitchFamily="18" charset="0"/>
                <a:ea typeface="Arial" panose="020B0604020202020204" pitchFamily="34" charset="0"/>
                <a:cs typeface="Times New Roman" panose="02020603050405020304" pitchFamily="18" charset="0"/>
              </a:rPr>
              <a:t>	</a:t>
            </a:r>
            <a:r>
              <a:rPr lang="vi-VN" sz="3600" b="1" i="1" kern="100" dirty="0" smtClean="0">
                <a:effectLst/>
                <a:latin typeface="Times New Roman" panose="02020603050405020304" pitchFamily="18" charset="0"/>
                <a:ea typeface="Arial" panose="020B0604020202020204" pitchFamily="34" charset="0"/>
                <a:cs typeface="Times New Roman" panose="02020603050405020304" pitchFamily="18" charset="0"/>
              </a:rPr>
              <a:t>Người </a:t>
            </a:r>
            <a:r>
              <a:rPr lang="vi-VN" sz="3600" b="1" i="1" kern="100" dirty="0">
                <a:effectLst/>
                <a:latin typeface="Times New Roman" panose="02020603050405020304" pitchFamily="18" charset="0"/>
                <a:ea typeface="Arial" panose="020B0604020202020204" pitchFamily="34" charset="0"/>
                <a:cs typeface="Times New Roman" panose="02020603050405020304" pitchFamily="18" charset="0"/>
              </a:rPr>
              <a:t>thực hành là người trực tiếp thực hiện tội phạm.</a:t>
            </a:r>
            <a:endParaRPr lang="en-US" sz="3600" kern="100" dirty="0">
              <a:effectLst/>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vi-VN" sz="3600" kern="100" dirty="0">
                <a:effectLst/>
                <a:latin typeface="Times New Roman" panose="02020603050405020304" pitchFamily="18" charset="0"/>
                <a:ea typeface="Arial" panose="020B0604020202020204" pitchFamily="34" charset="0"/>
                <a:cs typeface="Times New Roman" panose="02020603050405020304" pitchFamily="18" charset="0"/>
              </a:rPr>
              <a:t>          </a:t>
            </a:r>
            <a:r>
              <a:rPr lang="vi-VN" sz="3600" i="1" kern="100" dirty="0" smtClean="0">
                <a:effectLst/>
                <a:latin typeface="Times New Roman" panose="02020603050405020304" pitchFamily="18" charset="0"/>
                <a:ea typeface="Arial" panose="020B0604020202020204" pitchFamily="34" charset="0"/>
                <a:cs typeface="Times New Roman" panose="02020603050405020304" pitchFamily="18" charset="0"/>
              </a:rPr>
              <a:t>(</a:t>
            </a:r>
            <a:r>
              <a:rPr lang="vi-VN" sz="3600" i="1" kern="100" dirty="0">
                <a:effectLst/>
                <a:latin typeface="Times New Roman" panose="02020603050405020304" pitchFamily="18" charset="0"/>
                <a:ea typeface="Arial" panose="020B0604020202020204" pitchFamily="34" charset="0"/>
                <a:cs typeface="Times New Roman" panose="02020603050405020304" pitchFamily="18" charset="0"/>
              </a:rPr>
              <a:t>Khoản 3 Điều 17 Bộ luật hình sự năm 2015)</a:t>
            </a:r>
            <a:endParaRPr lang="en-US" sz="3600"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17" name="TextBox 17"/>
          <p:cNvSpPr txBox="1"/>
          <p:nvPr/>
        </p:nvSpPr>
        <p:spPr>
          <a:xfrm>
            <a:off x="3810000" y="4461770"/>
            <a:ext cx="12012681" cy="4441601"/>
          </a:xfrm>
          <a:prstGeom prst="rect">
            <a:avLst/>
          </a:prstGeom>
        </p:spPr>
        <p:txBody>
          <a:bodyPr lIns="0" tIns="0" rIns="0" bIns="0" rtlCol="0" anchor="t">
            <a:spAutoFit/>
          </a:bodyPr>
          <a:lstStyle/>
          <a:p>
            <a:pPr indent="457200">
              <a:lnSpc>
                <a:spcPct val="107000"/>
              </a:lnSpc>
              <a:spcAft>
                <a:spcPts val="800"/>
              </a:spcAft>
            </a:pPr>
            <a:r>
              <a:rPr lang="vi-VN" sz="2800" b="1" kern="100" dirty="0">
                <a:effectLst/>
                <a:latin typeface="Arial" panose="020B0604020202020204" pitchFamily="34" charset="0"/>
                <a:ea typeface="Arial" panose="020B0604020202020204" pitchFamily="34" charset="0"/>
                <a:cs typeface="Cordia New" panose="020B0304020202020204" pitchFamily="34" charset="-34"/>
              </a:rPr>
              <a:t>Có thể hiểu ở hai </a:t>
            </a:r>
            <a:r>
              <a:rPr lang="vi-VN" sz="2800" b="1" kern="100" dirty="0" smtClean="0">
                <a:effectLst/>
                <a:latin typeface="Arial" panose="020B0604020202020204" pitchFamily="34" charset="0"/>
                <a:ea typeface="Arial" panose="020B0604020202020204" pitchFamily="34" charset="0"/>
                <a:cs typeface="Cordia New" panose="020B0304020202020204" pitchFamily="34" charset="-34"/>
              </a:rPr>
              <a:t>dạng</a:t>
            </a:r>
            <a:r>
              <a:rPr lang="en-US" sz="2800" b="1" kern="100" dirty="0" smtClean="0">
                <a:effectLst/>
                <a:latin typeface="Arial" panose="020B0604020202020204" pitchFamily="34" charset="0"/>
                <a:ea typeface="Arial" panose="020B0604020202020204" pitchFamily="34" charset="0"/>
                <a:cs typeface="Cordia New" panose="020B0304020202020204" pitchFamily="34" charset="-34"/>
              </a:rPr>
              <a:t>:</a:t>
            </a:r>
            <a:endParaRPr lang="en-US" sz="2800" b="1" kern="100" dirty="0">
              <a:effectLst/>
              <a:latin typeface="Arial" panose="020B0604020202020204" pitchFamily="34" charset="0"/>
              <a:ea typeface="Arial" panose="020B0604020202020204" pitchFamily="34" charset="0"/>
              <a:cs typeface="Cordia New" panose="020B0304020202020204" pitchFamily="34" charset="-34"/>
            </a:endParaRPr>
          </a:p>
          <a:p>
            <a:r>
              <a:rPr lang="en-US" sz="2800" dirty="0">
                <a:effectLst/>
                <a:latin typeface="Arial" panose="020B0604020202020204" pitchFamily="34" charset="0"/>
                <a:ea typeface="Arial" panose="020B0604020202020204" pitchFamily="34" charset="0"/>
                <a:cs typeface="Cordia New" panose="020B0304020202020204" pitchFamily="34" charset="-34"/>
              </a:rPr>
              <a:t>   </a:t>
            </a:r>
            <a:r>
              <a:rPr lang="en-US" sz="2800" dirty="0" smtClean="0">
                <a:effectLst/>
                <a:latin typeface="Arial" panose="020B0604020202020204" pitchFamily="34" charset="0"/>
                <a:ea typeface="Arial" panose="020B0604020202020204" pitchFamily="34" charset="0"/>
                <a:cs typeface="Cordia New" panose="020B0304020202020204" pitchFamily="34" charset="-34"/>
              </a:rPr>
              <a:t> </a:t>
            </a:r>
            <a:r>
              <a:rPr lang="vi-VN" sz="2800" dirty="0" smtClean="0">
                <a:effectLst/>
                <a:latin typeface="Arial" panose="020B0604020202020204" pitchFamily="34" charset="0"/>
                <a:ea typeface="Arial" panose="020B0604020202020204" pitchFamily="34" charset="0"/>
                <a:cs typeface="Cordia New" panose="020B0304020202020204" pitchFamily="34" charset="-34"/>
              </a:rPr>
              <a:t>Người </a:t>
            </a:r>
            <a:r>
              <a:rPr lang="vi-VN" sz="2800" dirty="0">
                <a:effectLst/>
                <a:latin typeface="Arial" panose="020B0604020202020204" pitchFamily="34" charset="0"/>
                <a:ea typeface="Arial" panose="020B0604020202020204" pitchFamily="34" charset="0"/>
                <a:cs typeface="Cordia New" panose="020B0304020202020204" pitchFamily="34" charset="-34"/>
              </a:rPr>
              <a:t>thực hành là người tự mình </a:t>
            </a:r>
            <a:endParaRPr lang="en-US" sz="2800" dirty="0">
              <a:effectLst/>
              <a:latin typeface="Arial" panose="020B0604020202020204" pitchFamily="34" charset="0"/>
              <a:ea typeface="Arial" panose="020B0604020202020204" pitchFamily="34" charset="0"/>
              <a:cs typeface="Cordia New" panose="020B0304020202020204" pitchFamily="34" charset="-34"/>
            </a:endParaRPr>
          </a:p>
          <a:p>
            <a:r>
              <a:rPr lang="vi-VN" sz="2800" dirty="0">
                <a:effectLst/>
                <a:latin typeface="Arial" panose="020B0604020202020204" pitchFamily="34" charset="0"/>
                <a:ea typeface="Arial" panose="020B0604020202020204" pitchFamily="34" charset="0"/>
                <a:cs typeface="Cordia New" panose="020B0304020202020204" pitchFamily="34" charset="-34"/>
              </a:rPr>
              <a:t>thực hiện tội phạm. </a:t>
            </a:r>
            <a:endParaRPr lang="en-US" sz="2800" dirty="0">
              <a:solidFill>
                <a:srgbClr val="022759"/>
              </a:solidFill>
              <a:latin typeface="Be Vietnam Ultra-Bold"/>
            </a:endParaRPr>
          </a:p>
          <a:p>
            <a:r>
              <a:rPr lang="en-US" sz="2800" kern="100" dirty="0">
                <a:effectLst/>
                <a:latin typeface="Arial" panose="020B0604020202020204" pitchFamily="34" charset="0"/>
                <a:ea typeface="Arial" panose="020B0604020202020204" pitchFamily="34" charset="0"/>
                <a:cs typeface="Cordia New" panose="020B0304020202020204" pitchFamily="34" charset="-34"/>
              </a:rPr>
              <a:t>   </a:t>
            </a:r>
            <a:r>
              <a:rPr lang="vi-VN" sz="2800" kern="100" dirty="0">
                <a:effectLst/>
                <a:latin typeface="Arial" panose="020B0604020202020204" pitchFamily="34" charset="0"/>
                <a:ea typeface="Arial" panose="020B0604020202020204" pitchFamily="34" charset="0"/>
                <a:cs typeface="Cordia New" panose="020B0304020202020204" pitchFamily="34" charset="-34"/>
              </a:rPr>
              <a:t>Người thực hành thực hiện hành vi phạm</a:t>
            </a:r>
            <a:endParaRPr lang="en-US" sz="2800" kern="100" dirty="0">
              <a:effectLst/>
              <a:latin typeface="Arial" panose="020B0604020202020204" pitchFamily="34" charset="0"/>
              <a:ea typeface="Arial" panose="020B0604020202020204" pitchFamily="34" charset="0"/>
              <a:cs typeface="Cordia New" panose="020B0304020202020204" pitchFamily="34" charset="-34"/>
            </a:endParaRPr>
          </a:p>
          <a:p>
            <a:r>
              <a:rPr lang="vi-VN" sz="2800" kern="100" dirty="0">
                <a:effectLst/>
                <a:latin typeface="Arial" panose="020B0604020202020204" pitchFamily="34" charset="0"/>
                <a:ea typeface="Arial" panose="020B0604020202020204" pitchFamily="34" charset="0"/>
                <a:cs typeface="Cordia New" panose="020B0304020202020204" pitchFamily="34" charset="-34"/>
              </a:rPr>
              <a:t> tội thông qua những người không có năng </a:t>
            </a:r>
            <a:endParaRPr lang="en-US" sz="2800" kern="100" dirty="0">
              <a:effectLst/>
              <a:latin typeface="Arial" panose="020B0604020202020204" pitchFamily="34" charset="0"/>
              <a:ea typeface="Arial" panose="020B0604020202020204" pitchFamily="34" charset="0"/>
              <a:cs typeface="Cordia New" panose="020B0304020202020204" pitchFamily="34" charset="-34"/>
            </a:endParaRPr>
          </a:p>
          <a:p>
            <a:r>
              <a:rPr lang="vi-VN" sz="2800" kern="100" dirty="0">
                <a:effectLst/>
                <a:latin typeface="Arial" panose="020B0604020202020204" pitchFamily="34" charset="0"/>
                <a:ea typeface="Arial" panose="020B0604020202020204" pitchFamily="34" charset="0"/>
                <a:cs typeface="Cordia New" panose="020B0304020202020204" pitchFamily="34" charset="-34"/>
              </a:rPr>
              <a:t>lực trách nhiệm hình sự hoặc không đủ độ tuổi theo luật định</a:t>
            </a:r>
            <a:r>
              <a:rPr lang="en-US" sz="2800" kern="100" dirty="0">
                <a:effectLst/>
                <a:latin typeface="Arial" panose="020B0604020202020204" pitchFamily="34" charset="0"/>
                <a:ea typeface="Arial" panose="020B0604020202020204" pitchFamily="34" charset="0"/>
                <a:cs typeface="Cordia New" panose="020B0304020202020204" pitchFamily="34" charset="-34"/>
              </a:rPr>
              <a:t>:</a:t>
            </a:r>
          </a:p>
          <a:p>
            <a:r>
              <a:rPr lang="en-US" sz="2800" kern="100" dirty="0">
                <a:latin typeface="Arial" panose="020B0604020202020204" pitchFamily="34" charset="0"/>
                <a:ea typeface="Arial" panose="020B0604020202020204" pitchFamily="34" charset="0"/>
                <a:cs typeface="Cordia New" panose="020B0304020202020204" pitchFamily="34" charset="-34"/>
              </a:rPr>
              <a:t>	</a:t>
            </a:r>
            <a:r>
              <a:rPr lang="vi-VN" sz="2800" kern="100" dirty="0">
                <a:effectLst/>
                <a:latin typeface="Arial" panose="020B0604020202020204" pitchFamily="34" charset="0"/>
                <a:ea typeface="Arial" panose="020B0604020202020204" pitchFamily="34" charset="0"/>
                <a:cs typeface="Cordia New" panose="020B0304020202020204" pitchFamily="34" charset="-34"/>
              </a:rPr>
              <a:t>Là người đã tác động đến người bị tâm thần hoặc bị bệnh hiểm nghèo khác thực hiện hành vi phạm tội.</a:t>
            </a:r>
            <a:endParaRPr lang="en-US" sz="2800" kern="100" dirty="0">
              <a:latin typeface="Arial" panose="020B0604020202020204" pitchFamily="34" charset="0"/>
              <a:ea typeface="Arial" panose="020B0604020202020204" pitchFamily="34" charset="0"/>
              <a:cs typeface="Cordia New" panose="020B0304020202020204" pitchFamily="34" charset="-34"/>
            </a:endParaRPr>
          </a:p>
          <a:p>
            <a:r>
              <a:rPr lang="en-US" sz="2800" kern="100" dirty="0">
                <a:effectLst/>
                <a:latin typeface="Arial" panose="020B0604020202020204" pitchFamily="34" charset="0"/>
                <a:ea typeface="Arial" panose="020B0604020202020204" pitchFamily="34" charset="0"/>
                <a:cs typeface="Cordia New" panose="020B0304020202020204" pitchFamily="34" charset="-34"/>
              </a:rPr>
              <a:t>	</a:t>
            </a:r>
            <a:r>
              <a:rPr lang="vi-VN" sz="2800" kern="100" dirty="0">
                <a:effectLst/>
                <a:latin typeface="Arial" panose="020B0604020202020204" pitchFamily="34" charset="0"/>
                <a:ea typeface="Arial" panose="020B0604020202020204" pitchFamily="34" charset="0"/>
                <a:cs typeface="Cordia New" panose="020B0304020202020204" pitchFamily="34" charset="-34"/>
              </a:rPr>
              <a:t>Là người tác động đến người chưa đủ 14 tuổi thực hiện tội phạm</a:t>
            </a:r>
            <a:endParaRPr lang="en-US" sz="2800" kern="100" dirty="0">
              <a:latin typeface="Arial" panose="020B0604020202020204" pitchFamily="34" charset="0"/>
              <a:ea typeface="Arial" panose="020B0604020202020204" pitchFamily="34" charset="0"/>
              <a:cs typeface="Cordia New" panose="020B0304020202020204" pitchFamily="34" charset="-34"/>
            </a:endParaRPr>
          </a:p>
          <a:p>
            <a:r>
              <a:rPr lang="en-US" sz="2800" kern="100" dirty="0">
                <a:effectLst/>
                <a:latin typeface="Arial" panose="020B0604020202020204" pitchFamily="34" charset="0"/>
                <a:ea typeface="Arial" panose="020B0604020202020204" pitchFamily="34" charset="0"/>
                <a:cs typeface="Cordia New" panose="020B0304020202020204" pitchFamily="34" charset="-34"/>
              </a:rPr>
              <a:t>	</a:t>
            </a:r>
            <a:r>
              <a:rPr lang="vi-VN" sz="2800" kern="100" dirty="0">
                <a:effectLst/>
                <a:latin typeface="Arial" panose="020B0604020202020204" pitchFamily="34" charset="0"/>
                <a:ea typeface="Arial" panose="020B0604020202020204" pitchFamily="34" charset="0"/>
                <a:cs typeface="Cordia New" panose="020B0304020202020204" pitchFamily="34" charset="-34"/>
              </a:rPr>
              <a:t>Là người tác động đến người từ đủ 14 tuổi đến dưới 16 tuổi</a:t>
            </a:r>
            <a:endParaRPr lang="en-US" sz="2800" kern="100" dirty="0">
              <a:effectLst/>
              <a:latin typeface="Arial" panose="020B0604020202020204" pitchFamily="34" charset="0"/>
              <a:ea typeface="Arial" panose="020B0604020202020204" pitchFamily="34" charset="0"/>
              <a:cs typeface="Cordia New" panose="020B0304020202020204" pitchFamily="34" charset="-34"/>
            </a:endParaRPr>
          </a:p>
        </p:txBody>
      </p:sp>
      <p:pic>
        <p:nvPicPr>
          <p:cNvPr id="8194" name="Picture 2" descr="Cướp giật tài sản là gì? Mức phạt mới nhất Tội cướp giật tài sản">
            <a:extLst>
              <a:ext uri="{FF2B5EF4-FFF2-40B4-BE49-F238E27FC236}">
                <a16:creationId xmlns:a16="http://schemas.microsoft.com/office/drawing/2014/main" id="{7E196BD9-E6A6-A915-AB75-4B805F490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0" y="799388"/>
            <a:ext cx="6934200" cy="44205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1000"/>
                                        <p:tgtEl>
                                          <p:spTgt spid="17">
                                            <p:txEl>
                                              <p:pRg st="0" end="0"/>
                                            </p:txEl>
                                          </p:spTgt>
                                        </p:tgtEl>
                                      </p:cBhvr>
                                    </p:animEffect>
                                    <p:anim calcmode="lin" valueType="num">
                                      <p:cBhvr>
                                        <p:cTn id="13"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7">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
                                            <p:txEl>
                                              <p:pRg st="1" end="1"/>
                                            </p:txEl>
                                          </p:spTgt>
                                        </p:tgtEl>
                                        <p:attrNameLst>
                                          <p:attrName>style.visibility</p:attrName>
                                        </p:attrNameLst>
                                      </p:cBhvr>
                                      <p:to>
                                        <p:strVal val="visible"/>
                                      </p:to>
                                    </p:set>
                                    <p:animEffect transition="in" filter="fade">
                                      <p:cBhvr>
                                        <p:cTn id="17" dur="1000"/>
                                        <p:tgtEl>
                                          <p:spTgt spid="17">
                                            <p:txEl>
                                              <p:pRg st="1" end="1"/>
                                            </p:txEl>
                                          </p:spTgt>
                                        </p:tgtEl>
                                      </p:cBhvr>
                                    </p:animEffect>
                                    <p:anim calcmode="lin" valueType="num">
                                      <p:cBhvr>
                                        <p:cTn id="18" dur="1000" fill="hold"/>
                                        <p:tgtEl>
                                          <p:spTgt spid="17">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7">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fade">
                                      <p:cBhvr>
                                        <p:cTn id="22" dur="1000"/>
                                        <p:tgtEl>
                                          <p:spTgt spid="17">
                                            <p:txEl>
                                              <p:pRg st="2" end="2"/>
                                            </p:txEl>
                                          </p:spTgt>
                                        </p:tgtEl>
                                      </p:cBhvr>
                                    </p:animEffect>
                                    <p:anim calcmode="lin" valueType="num">
                                      <p:cBhvr>
                                        <p:cTn id="23" dur="1000" fill="hold"/>
                                        <p:tgtEl>
                                          <p:spTgt spid="1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17">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7">
                                            <p:txEl>
                                              <p:pRg st="3" end="3"/>
                                            </p:txEl>
                                          </p:spTgt>
                                        </p:tgtEl>
                                        <p:attrNameLst>
                                          <p:attrName>style.visibility</p:attrName>
                                        </p:attrNameLst>
                                      </p:cBhvr>
                                      <p:to>
                                        <p:strVal val="visible"/>
                                      </p:to>
                                    </p:set>
                                    <p:animEffect transition="in" filter="fade">
                                      <p:cBhvr>
                                        <p:cTn id="27" dur="1000"/>
                                        <p:tgtEl>
                                          <p:spTgt spid="17">
                                            <p:txEl>
                                              <p:pRg st="3" end="3"/>
                                            </p:txEl>
                                          </p:spTgt>
                                        </p:tgtEl>
                                      </p:cBhvr>
                                    </p:animEffect>
                                    <p:anim calcmode="lin" valueType="num">
                                      <p:cBhvr>
                                        <p:cTn id="28" dur="1000" fill="hold"/>
                                        <p:tgtEl>
                                          <p:spTgt spid="17">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7">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7">
                                            <p:txEl>
                                              <p:pRg st="4" end="4"/>
                                            </p:txEl>
                                          </p:spTgt>
                                        </p:tgtEl>
                                        <p:attrNameLst>
                                          <p:attrName>style.visibility</p:attrName>
                                        </p:attrNameLst>
                                      </p:cBhvr>
                                      <p:to>
                                        <p:strVal val="visible"/>
                                      </p:to>
                                    </p:set>
                                    <p:animEffect transition="in" filter="fade">
                                      <p:cBhvr>
                                        <p:cTn id="32" dur="1000"/>
                                        <p:tgtEl>
                                          <p:spTgt spid="17">
                                            <p:txEl>
                                              <p:pRg st="4" end="4"/>
                                            </p:txEl>
                                          </p:spTgt>
                                        </p:tgtEl>
                                      </p:cBhvr>
                                    </p:animEffect>
                                    <p:anim calcmode="lin" valueType="num">
                                      <p:cBhvr>
                                        <p:cTn id="33" dur="1000" fill="hold"/>
                                        <p:tgtEl>
                                          <p:spTgt spid="1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7">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xEl>
                                              <p:pRg st="5" end="5"/>
                                            </p:txEl>
                                          </p:spTgt>
                                        </p:tgtEl>
                                        <p:attrNameLst>
                                          <p:attrName>style.visibility</p:attrName>
                                        </p:attrNameLst>
                                      </p:cBhvr>
                                      <p:to>
                                        <p:strVal val="visible"/>
                                      </p:to>
                                    </p:set>
                                    <p:animEffect transition="in" filter="fade">
                                      <p:cBhvr>
                                        <p:cTn id="37" dur="1000"/>
                                        <p:tgtEl>
                                          <p:spTgt spid="17">
                                            <p:txEl>
                                              <p:pRg st="5" end="5"/>
                                            </p:txEl>
                                          </p:spTgt>
                                        </p:tgtEl>
                                      </p:cBhvr>
                                    </p:animEffect>
                                    <p:anim calcmode="lin" valueType="num">
                                      <p:cBhvr>
                                        <p:cTn id="38" dur="1000" fill="hold"/>
                                        <p:tgtEl>
                                          <p:spTgt spid="1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7">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7">
                                            <p:txEl>
                                              <p:pRg st="6" end="6"/>
                                            </p:txEl>
                                          </p:spTgt>
                                        </p:tgtEl>
                                        <p:attrNameLst>
                                          <p:attrName>style.visibility</p:attrName>
                                        </p:attrNameLst>
                                      </p:cBhvr>
                                      <p:to>
                                        <p:strVal val="visible"/>
                                      </p:to>
                                    </p:set>
                                    <p:animEffect transition="in" filter="fade">
                                      <p:cBhvr>
                                        <p:cTn id="42" dur="1000"/>
                                        <p:tgtEl>
                                          <p:spTgt spid="17">
                                            <p:txEl>
                                              <p:pRg st="6" end="6"/>
                                            </p:txEl>
                                          </p:spTgt>
                                        </p:tgtEl>
                                      </p:cBhvr>
                                    </p:animEffect>
                                    <p:anim calcmode="lin" valueType="num">
                                      <p:cBhvr>
                                        <p:cTn id="43" dur="1000" fill="hold"/>
                                        <p:tgtEl>
                                          <p:spTgt spid="17">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7">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7">
                                            <p:txEl>
                                              <p:pRg st="7" end="7"/>
                                            </p:txEl>
                                          </p:spTgt>
                                        </p:tgtEl>
                                        <p:attrNameLst>
                                          <p:attrName>style.visibility</p:attrName>
                                        </p:attrNameLst>
                                      </p:cBhvr>
                                      <p:to>
                                        <p:strVal val="visible"/>
                                      </p:to>
                                    </p:set>
                                    <p:animEffect transition="in" filter="fade">
                                      <p:cBhvr>
                                        <p:cTn id="47" dur="1000"/>
                                        <p:tgtEl>
                                          <p:spTgt spid="17">
                                            <p:txEl>
                                              <p:pRg st="7" end="7"/>
                                            </p:txEl>
                                          </p:spTgt>
                                        </p:tgtEl>
                                      </p:cBhvr>
                                    </p:animEffect>
                                    <p:anim calcmode="lin" valueType="num">
                                      <p:cBhvr>
                                        <p:cTn id="48" dur="1000" fill="hold"/>
                                        <p:tgtEl>
                                          <p:spTgt spid="17">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17">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7">
                                            <p:txEl>
                                              <p:pRg st="8" end="8"/>
                                            </p:txEl>
                                          </p:spTgt>
                                        </p:tgtEl>
                                        <p:attrNameLst>
                                          <p:attrName>style.visibility</p:attrName>
                                        </p:attrNameLst>
                                      </p:cBhvr>
                                      <p:to>
                                        <p:strVal val="visible"/>
                                      </p:to>
                                    </p:set>
                                    <p:animEffect transition="in" filter="fade">
                                      <p:cBhvr>
                                        <p:cTn id="52" dur="1000"/>
                                        <p:tgtEl>
                                          <p:spTgt spid="17">
                                            <p:txEl>
                                              <p:pRg st="8" end="8"/>
                                            </p:txEl>
                                          </p:spTgt>
                                        </p:tgtEl>
                                      </p:cBhvr>
                                    </p:animEffect>
                                    <p:anim calcmode="lin" valueType="num">
                                      <p:cBhvr>
                                        <p:cTn id="53" dur="1000" fill="hold"/>
                                        <p:tgtEl>
                                          <p:spTgt spid="17">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17">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022759"/>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D82222"/>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2877800" y="5024547"/>
            <a:ext cx="5233800" cy="4468357"/>
          </a:xfrm>
          <a:custGeom>
            <a:avLst/>
            <a:gdLst/>
            <a:ahLst/>
            <a:cxnLst/>
            <a:rect l="l" t="t" r="r" b="b"/>
            <a:pathLst>
              <a:path w="5233800" h="4468357">
                <a:moveTo>
                  <a:pt x="0" y="0"/>
                </a:moveTo>
                <a:lnTo>
                  <a:pt x="5233801" y="0"/>
                </a:lnTo>
                <a:lnTo>
                  <a:pt x="5233801" y="4468357"/>
                </a:lnTo>
                <a:lnTo>
                  <a:pt x="0" y="446835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5" name="TextBox 15"/>
          <p:cNvSpPr txBox="1"/>
          <p:nvPr/>
        </p:nvSpPr>
        <p:spPr>
          <a:xfrm>
            <a:off x="1028700" y="1190282"/>
            <a:ext cx="16230600" cy="746615"/>
          </a:xfrm>
          <a:prstGeom prst="rect">
            <a:avLst/>
          </a:prstGeom>
        </p:spPr>
        <p:txBody>
          <a:bodyPr lIns="0" tIns="0" rIns="0" bIns="0" rtlCol="0" anchor="t">
            <a:spAutoFit/>
          </a:bodyPr>
          <a:lstStyle/>
          <a:p>
            <a:pPr algn="ctr">
              <a:lnSpc>
                <a:spcPts val="6200"/>
              </a:lnSpc>
            </a:pPr>
            <a:r>
              <a:rPr lang="en-US" sz="5000" b="1" dirty="0" err="1">
                <a:solidFill>
                  <a:srgbClr val="022759"/>
                </a:solidFill>
                <a:latin typeface="Times New Roman" panose="02020603050405020304" pitchFamily="18" charset="0"/>
                <a:cs typeface="Times New Roman" panose="02020603050405020304" pitchFamily="18" charset="0"/>
              </a:rPr>
              <a:t>Người</a:t>
            </a:r>
            <a:r>
              <a:rPr lang="en-US" sz="5000" b="1" dirty="0">
                <a:solidFill>
                  <a:srgbClr val="022759"/>
                </a:solidFill>
                <a:latin typeface="Times New Roman" panose="02020603050405020304" pitchFamily="18" charset="0"/>
                <a:cs typeface="Times New Roman" panose="02020603050405020304" pitchFamily="18" charset="0"/>
              </a:rPr>
              <a:t> </a:t>
            </a:r>
            <a:r>
              <a:rPr lang="en-US" sz="5000" b="1" dirty="0" err="1">
                <a:solidFill>
                  <a:srgbClr val="022759"/>
                </a:solidFill>
                <a:latin typeface="Times New Roman" panose="02020603050405020304" pitchFamily="18" charset="0"/>
                <a:cs typeface="Times New Roman" panose="02020603050405020304" pitchFamily="18" charset="0"/>
              </a:rPr>
              <a:t>Tổ</a:t>
            </a:r>
            <a:r>
              <a:rPr lang="en-US" sz="5000" b="1" dirty="0">
                <a:solidFill>
                  <a:srgbClr val="022759"/>
                </a:solidFill>
                <a:latin typeface="Times New Roman" panose="02020603050405020304" pitchFamily="18" charset="0"/>
                <a:cs typeface="Times New Roman" panose="02020603050405020304" pitchFamily="18" charset="0"/>
              </a:rPr>
              <a:t> </a:t>
            </a:r>
            <a:r>
              <a:rPr lang="en-US" sz="5000" b="1" dirty="0" err="1">
                <a:solidFill>
                  <a:srgbClr val="022759"/>
                </a:solidFill>
                <a:latin typeface="Times New Roman" panose="02020603050405020304" pitchFamily="18" charset="0"/>
                <a:cs typeface="Times New Roman" panose="02020603050405020304" pitchFamily="18" charset="0"/>
              </a:rPr>
              <a:t>Chức</a:t>
            </a:r>
            <a:endParaRPr lang="en-US" sz="5000" b="1" dirty="0">
              <a:solidFill>
                <a:srgbClr val="022759"/>
              </a:solidFill>
              <a:latin typeface="Times New Roman" panose="02020603050405020304" pitchFamily="18" charset="0"/>
              <a:cs typeface="Times New Roman" panose="02020603050405020304" pitchFamily="18" charset="0"/>
            </a:endParaRPr>
          </a:p>
        </p:txBody>
      </p:sp>
      <p:sp>
        <p:nvSpPr>
          <p:cNvPr id="16" name="TextBox 16"/>
          <p:cNvSpPr txBox="1"/>
          <p:nvPr/>
        </p:nvSpPr>
        <p:spPr>
          <a:xfrm>
            <a:off x="1447800" y="2601854"/>
            <a:ext cx="16148670" cy="447238"/>
          </a:xfrm>
          <a:prstGeom prst="rect">
            <a:avLst/>
          </a:prstGeom>
        </p:spPr>
        <p:txBody>
          <a:bodyPr lIns="0" tIns="0" rIns="0" bIns="0" rtlCol="0" anchor="t">
            <a:spAutoFit/>
          </a:bodyPr>
          <a:lstStyle/>
          <a:p>
            <a:pPr>
              <a:lnSpc>
                <a:spcPts val="3400"/>
              </a:lnSpc>
            </a:pPr>
            <a:r>
              <a:rPr lang="vi-VN" sz="4000" dirty="0">
                <a:effectLst/>
                <a:latin typeface="Times New Roman" panose="02020603050405020304" pitchFamily="18" charset="0"/>
                <a:ea typeface="Arial" panose="020B0604020202020204" pitchFamily="34" charset="0"/>
                <a:cs typeface="Times New Roman" panose="02020603050405020304" pitchFamily="18" charset="0"/>
              </a:rPr>
              <a:t>Người tổ chức là người chủ mưu, cầm đầu, chỉ huy việc </a:t>
            </a:r>
            <a:r>
              <a:rPr lang="vi-VN" sz="4000" dirty="0" smtClean="0">
                <a:effectLst/>
                <a:latin typeface="Times New Roman" panose="02020603050405020304" pitchFamily="18" charset="0"/>
                <a:ea typeface="Arial" panose="020B0604020202020204" pitchFamily="34" charset="0"/>
                <a:cs typeface="Times New Roman" panose="02020603050405020304" pitchFamily="18" charset="0"/>
              </a:rPr>
              <a:t>thực</a:t>
            </a:r>
            <a:r>
              <a:rPr lang="en-US" sz="4000" dirty="0">
                <a:latin typeface="Times New Roman" panose="02020603050405020304" pitchFamily="18" charset="0"/>
                <a:ea typeface="Arial" panose="020B0604020202020204" pitchFamily="34" charset="0"/>
                <a:cs typeface="Times New Roman" panose="02020603050405020304" pitchFamily="18" charset="0"/>
              </a:rPr>
              <a:t> </a:t>
            </a:r>
            <a:r>
              <a:rPr lang="vi-VN" sz="4000" dirty="0" smtClean="0">
                <a:effectLst/>
                <a:latin typeface="Times New Roman" panose="02020603050405020304" pitchFamily="18" charset="0"/>
                <a:ea typeface="Arial" panose="020B0604020202020204" pitchFamily="34" charset="0"/>
                <a:cs typeface="Times New Roman" panose="02020603050405020304" pitchFamily="18" charset="0"/>
              </a:rPr>
              <a:t>hiện </a:t>
            </a:r>
            <a:r>
              <a:rPr lang="vi-VN" sz="4000" dirty="0">
                <a:effectLst/>
                <a:latin typeface="Times New Roman" panose="02020603050405020304" pitchFamily="18" charset="0"/>
                <a:ea typeface="Arial" panose="020B0604020202020204" pitchFamily="34" charset="0"/>
                <a:cs typeface="Times New Roman" panose="02020603050405020304" pitchFamily="18" charset="0"/>
              </a:rPr>
              <a:t>tội phạm. </a:t>
            </a:r>
            <a:endParaRPr lang="en-US" sz="4000" dirty="0">
              <a:solidFill>
                <a:srgbClr val="022759"/>
              </a:solidFill>
              <a:latin typeface="Times New Roman" panose="02020603050405020304" pitchFamily="18" charset="0"/>
              <a:cs typeface="Times New Roman" panose="02020603050405020304" pitchFamily="18" charset="0"/>
            </a:endParaRPr>
          </a:p>
        </p:txBody>
      </p:sp>
      <p:pic>
        <p:nvPicPr>
          <p:cNvPr id="9218" name="Picture 2" descr="Vì sao khó tìm ra kẻ gọi điện, nhắn tin lừa đảo? - VnExpress Số hóa">
            <a:extLst>
              <a:ext uri="{FF2B5EF4-FFF2-40B4-BE49-F238E27FC236}">
                <a16:creationId xmlns:a16="http://schemas.microsoft.com/office/drawing/2014/main" id="{BB9A5341-B1CC-212D-BC64-EE90EA83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9745" y="4285774"/>
            <a:ext cx="6741743" cy="404504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ệ thống camera giám sát từ xa gồm những gì? - UCBI Technology">
            <a:extLst>
              <a:ext uri="{FF2B5EF4-FFF2-40B4-BE49-F238E27FC236}">
                <a16:creationId xmlns:a16="http://schemas.microsoft.com/office/drawing/2014/main" id="{C0D3833B-32A5-B061-2CBB-E8A3501A80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035" y="4310199"/>
            <a:ext cx="6191250" cy="4124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28700" y="4278073"/>
            <a:ext cx="3023023" cy="5102148"/>
          </a:xfrm>
          <a:custGeom>
            <a:avLst/>
            <a:gdLst/>
            <a:ahLst/>
            <a:cxnLst/>
            <a:rect l="l" t="t" r="r" b="b"/>
            <a:pathLst>
              <a:path w="3023023" h="5102148">
                <a:moveTo>
                  <a:pt x="0" y="0"/>
                </a:moveTo>
                <a:lnTo>
                  <a:pt x="3023023" y="0"/>
                </a:lnTo>
                <a:lnTo>
                  <a:pt x="3023023" y="5102147"/>
                </a:lnTo>
                <a:lnTo>
                  <a:pt x="0" y="510214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15" name="Freeform 15"/>
          <p:cNvSpPr/>
          <p:nvPr/>
        </p:nvSpPr>
        <p:spPr>
          <a:xfrm>
            <a:off x="6589619" y="5556268"/>
            <a:ext cx="1973487" cy="3732363"/>
          </a:xfrm>
          <a:custGeom>
            <a:avLst/>
            <a:gdLst/>
            <a:ahLst/>
            <a:cxnLst/>
            <a:rect l="l" t="t" r="r" b="b"/>
            <a:pathLst>
              <a:path w="1973487" h="3732363">
                <a:moveTo>
                  <a:pt x="0" y="0"/>
                </a:moveTo>
                <a:lnTo>
                  <a:pt x="1973487" y="0"/>
                </a:lnTo>
                <a:lnTo>
                  <a:pt x="1973487" y="3732363"/>
                </a:lnTo>
                <a:lnTo>
                  <a:pt x="0" y="373236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16" name="Freeform 16"/>
          <p:cNvSpPr/>
          <p:nvPr/>
        </p:nvSpPr>
        <p:spPr>
          <a:xfrm>
            <a:off x="3433620" y="5143500"/>
            <a:ext cx="3461576" cy="4114800"/>
          </a:xfrm>
          <a:custGeom>
            <a:avLst/>
            <a:gdLst/>
            <a:ahLst/>
            <a:cxnLst/>
            <a:rect l="l" t="t" r="r" b="b"/>
            <a:pathLst>
              <a:path w="3461576" h="4114800">
                <a:moveTo>
                  <a:pt x="0" y="0"/>
                </a:moveTo>
                <a:lnTo>
                  <a:pt x="3461576" y="0"/>
                </a:lnTo>
                <a:lnTo>
                  <a:pt x="3461576"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17" name="TextBox 17"/>
          <p:cNvSpPr txBox="1"/>
          <p:nvPr/>
        </p:nvSpPr>
        <p:spPr>
          <a:xfrm>
            <a:off x="1028700" y="1152525"/>
            <a:ext cx="16230600" cy="823559"/>
          </a:xfrm>
          <a:prstGeom prst="rect">
            <a:avLst/>
          </a:prstGeom>
        </p:spPr>
        <p:txBody>
          <a:bodyPr lIns="0" tIns="0" rIns="0" bIns="0" rtlCol="0" anchor="t">
            <a:spAutoFit/>
          </a:bodyPr>
          <a:lstStyle/>
          <a:p>
            <a:pPr algn="ctr">
              <a:lnSpc>
                <a:spcPts val="6999"/>
              </a:lnSpc>
            </a:pPr>
            <a:r>
              <a:rPr lang="en-US" sz="5000" b="1" dirty="0" err="1">
                <a:solidFill>
                  <a:srgbClr val="022759"/>
                </a:solidFill>
                <a:latin typeface="Times New Roman" panose="02020603050405020304" pitchFamily="18" charset="0"/>
                <a:cs typeface="Times New Roman" panose="02020603050405020304" pitchFamily="18" charset="0"/>
              </a:rPr>
              <a:t>Người</a:t>
            </a:r>
            <a:r>
              <a:rPr lang="en-US" sz="5000" b="1" dirty="0">
                <a:solidFill>
                  <a:srgbClr val="022759"/>
                </a:solidFill>
                <a:latin typeface="Times New Roman" panose="02020603050405020304" pitchFamily="18" charset="0"/>
                <a:cs typeface="Times New Roman" panose="02020603050405020304" pitchFamily="18" charset="0"/>
              </a:rPr>
              <a:t> </a:t>
            </a:r>
            <a:r>
              <a:rPr lang="en-US" sz="5000" b="1" dirty="0" err="1">
                <a:solidFill>
                  <a:srgbClr val="022759"/>
                </a:solidFill>
                <a:latin typeface="Times New Roman" panose="02020603050405020304" pitchFamily="18" charset="0"/>
                <a:cs typeface="Times New Roman" panose="02020603050405020304" pitchFamily="18" charset="0"/>
              </a:rPr>
              <a:t>xúi</a:t>
            </a:r>
            <a:r>
              <a:rPr lang="en-US" sz="5000" b="1" dirty="0">
                <a:solidFill>
                  <a:srgbClr val="022759"/>
                </a:solidFill>
                <a:latin typeface="Times New Roman" panose="02020603050405020304" pitchFamily="18" charset="0"/>
                <a:cs typeface="Times New Roman" panose="02020603050405020304" pitchFamily="18" charset="0"/>
              </a:rPr>
              <a:t> </a:t>
            </a:r>
            <a:r>
              <a:rPr lang="en-US" sz="5000" b="1" dirty="0" err="1">
                <a:solidFill>
                  <a:srgbClr val="022759"/>
                </a:solidFill>
                <a:latin typeface="Times New Roman" panose="02020603050405020304" pitchFamily="18" charset="0"/>
                <a:cs typeface="Times New Roman" panose="02020603050405020304" pitchFamily="18" charset="0"/>
              </a:rPr>
              <a:t>giục</a:t>
            </a:r>
            <a:endParaRPr lang="en-US" sz="5000" b="1" dirty="0">
              <a:solidFill>
                <a:srgbClr val="022759"/>
              </a:solidFill>
              <a:latin typeface="Times New Roman" panose="02020603050405020304" pitchFamily="18" charset="0"/>
              <a:cs typeface="Times New Roman" panose="02020603050405020304" pitchFamily="18" charset="0"/>
            </a:endParaRPr>
          </a:p>
        </p:txBody>
      </p:sp>
      <p:sp>
        <p:nvSpPr>
          <p:cNvPr id="18" name="TextBox 18"/>
          <p:cNvSpPr txBox="1"/>
          <p:nvPr/>
        </p:nvSpPr>
        <p:spPr>
          <a:xfrm>
            <a:off x="536225" y="2284533"/>
            <a:ext cx="16837375" cy="610745"/>
          </a:xfrm>
          <a:prstGeom prst="rect">
            <a:avLst/>
          </a:prstGeom>
        </p:spPr>
        <p:txBody>
          <a:bodyPr wrap="square" lIns="0" tIns="0" rIns="0" bIns="0" rtlCol="0" anchor="t">
            <a:spAutoFit/>
          </a:bodyPr>
          <a:lstStyle/>
          <a:p>
            <a:pPr algn="ctr">
              <a:lnSpc>
                <a:spcPct val="107000"/>
              </a:lnSpc>
              <a:spcAft>
                <a:spcPts val="800"/>
              </a:spcAft>
            </a:pPr>
            <a:r>
              <a:rPr lang="en-US" sz="4000" kern="100" dirty="0">
                <a:latin typeface="Times New Roman" panose="02020603050405020304" pitchFamily="18" charset="0"/>
                <a:ea typeface="Arial" panose="020B0604020202020204" pitchFamily="34" charset="0"/>
                <a:cs typeface="Times New Roman" panose="02020603050405020304" pitchFamily="18" charset="0"/>
              </a:rPr>
              <a:t>N</a:t>
            </a:r>
            <a:r>
              <a:rPr lang="vi-VN" sz="4000" kern="100" dirty="0">
                <a:effectLst/>
                <a:latin typeface="Times New Roman" panose="02020603050405020304" pitchFamily="18" charset="0"/>
                <a:ea typeface="Arial" panose="020B0604020202020204" pitchFamily="34" charset="0"/>
                <a:cs typeface="Times New Roman" panose="02020603050405020304" pitchFamily="18" charset="0"/>
              </a:rPr>
              <a:t>gười kích động, dụ dỗ, thúc đẩy người khác thực hiện hành vi phạm tội. </a:t>
            </a:r>
            <a:endParaRPr lang="en-US" sz="4000"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10242" name="Picture 2" descr="Có bị phạt nặng khi xúi giục người khác đánh nhau không?">
            <a:extLst>
              <a:ext uri="{FF2B5EF4-FFF2-40B4-BE49-F238E27FC236}">
                <a16:creationId xmlns:a16="http://schemas.microsoft.com/office/drawing/2014/main" id="{BEBDF12A-2FD7-C3BC-B9B4-475DA8E854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38670" y="4160696"/>
            <a:ext cx="7391400" cy="4927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022759"/>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D82222"/>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110630" y="1133475"/>
            <a:ext cx="16230600" cy="746615"/>
          </a:xfrm>
          <a:prstGeom prst="rect">
            <a:avLst/>
          </a:prstGeom>
        </p:spPr>
        <p:txBody>
          <a:bodyPr lIns="0" tIns="0" rIns="0" bIns="0" rtlCol="0" anchor="t">
            <a:spAutoFit/>
          </a:bodyPr>
          <a:lstStyle/>
          <a:p>
            <a:pPr>
              <a:lnSpc>
                <a:spcPts val="6200"/>
              </a:lnSpc>
            </a:pPr>
            <a:r>
              <a:rPr lang="en-US" sz="5000" b="1" dirty="0" err="1">
                <a:solidFill>
                  <a:srgbClr val="022759"/>
                </a:solidFill>
                <a:latin typeface="Times New Roman" panose="02020603050405020304" pitchFamily="18" charset="0"/>
                <a:cs typeface="Times New Roman" panose="02020603050405020304" pitchFamily="18" charset="0"/>
              </a:rPr>
              <a:t>Người</a:t>
            </a:r>
            <a:r>
              <a:rPr lang="en-US" sz="5000" b="1" dirty="0">
                <a:solidFill>
                  <a:srgbClr val="022759"/>
                </a:solidFill>
                <a:latin typeface="Times New Roman" panose="02020603050405020304" pitchFamily="18" charset="0"/>
                <a:cs typeface="Times New Roman" panose="02020603050405020304" pitchFamily="18" charset="0"/>
              </a:rPr>
              <a:t> </a:t>
            </a:r>
            <a:r>
              <a:rPr lang="en-US" sz="5000" b="1" dirty="0" err="1">
                <a:solidFill>
                  <a:srgbClr val="022759"/>
                </a:solidFill>
                <a:latin typeface="Times New Roman" panose="02020603050405020304" pitchFamily="18" charset="0"/>
                <a:cs typeface="Times New Roman" panose="02020603050405020304" pitchFamily="18" charset="0"/>
              </a:rPr>
              <a:t>Giúp</a:t>
            </a:r>
            <a:r>
              <a:rPr lang="en-US" sz="5000" b="1" dirty="0">
                <a:solidFill>
                  <a:srgbClr val="022759"/>
                </a:solidFill>
                <a:latin typeface="Times New Roman" panose="02020603050405020304" pitchFamily="18" charset="0"/>
                <a:cs typeface="Times New Roman" panose="02020603050405020304" pitchFamily="18" charset="0"/>
              </a:rPr>
              <a:t> </a:t>
            </a:r>
            <a:r>
              <a:rPr lang="en-US" sz="5000" b="1" dirty="0" err="1">
                <a:solidFill>
                  <a:srgbClr val="022759"/>
                </a:solidFill>
                <a:latin typeface="Times New Roman" panose="02020603050405020304" pitchFamily="18" charset="0"/>
                <a:cs typeface="Times New Roman" panose="02020603050405020304" pitchFamily="18" charset="0"/>
              </a:rPr>
              <a:t>Sức</a:t>
            </a:r>
            <a:endParaRPr lang="en-US" sz="5000" b="1" dirty="0">
              <a:solidFill>
                <a:srgbClr val="022759"/>
              </a:solidFill>
              <a:latin typeface="Times New Roman" panose="02020603050405020304" pitchFamily="18" charset="0"/>
              <a:cs typeface="Times New Roman" panose="02020603050405020304" pitchFamily="18" charset="0"/>
            </a:endParaRPr>
          </a:p>
        </p:txBody>
      </p:sp>
      <p:sp>
        <p:nvSpPr>
          <p:cNvPr id="16" name="TextBox 16"/>
          <p:cNvSpPr txBox="1"/>
          <p:nvPr/>
        </p:nvSpPr>
        <p:spPr>
          <a:xfrm>
            <a:off x="405063" y="2591225"/>
            <a:ext cx="9906000" cy="1205458"/>
          </a:xfrm>
          <a:prstGeom prst="rect">
            <a:avLst/>
          </a:prstGeom>
        </p:spPr>
        <p:txBody>
          <a:bodyPr wrap="square" lIns="0" tIns="0" rIns="0" bIns="0" rtlCol="0" anchor="t">
            <a:spAutoFit/>
          </a:bodyPr>
          <a:lstStyle/>
          <a:p>
            <a:pPr>
              <a:lnSpc>
                <a:spcPts val="4699"/>
              </a:lnSpc>
            </a:pPr>
            <a:r>
              <a:rPr lang="en-US" sz="4000" dirty="0">
                <a:latin typeface="Times New Roman" panose="02020603050405020304" pitchFamily="18" charset="0"/>
                <a:ea typeface="Arial" panose="020B0604020202020204" pitchFamily="34" charset="0"/>
                <a:cs typeface="Times New Roman" panose="02020603050405020304" pitchFamily="18" charset="0"/>
              </a:rPr>
              <a:t>N</a:t>
            </a:r>
            <a:r>
              <a:rPr lang="vi-VN" sz="4000" dirty="0">
                <a:effectLst/>
                <a:latin typeface="Times New Roman" panose="02020603050405020304" pitchFamily="18" charset="0"/>
                <a:ea typeface="Arial" panose="020B0604020202020204" pitchFamily="34" charset="0"/>
                <a:cs typeface="Times New Roman" panose="02020603050405020304" pitchFamily="18" charset="0"/>
              </a:rPr>
              <a:t>gười tạo điều kiện tinh thần hoặc vật chất cho việc thực hiện tội phạm</a:t>
            </a:r>
            <a:endParaRPr lang="en-US" sz="8000" dirty="0">
              <a:solidFill>
                <a:srgbClr val="022759"/>
              </a:solidFill>
              <a:latin typeface="Times New Roman" panose="02020603050405020304" pitchFamily="18" charset="0"/>
              <a:cs typeface="Times New Roman" panose="02020603050405020304" pitchFamily="18" charset="0"/>
            </a:endParaRPr>
          </a:p>
        </p:txBody>
      </p:sp>
      <p:pic>
        <p:nvPicPr>
          <p:cNvPr id="11266" name="Picture 2" descr="Tham nhũng trong khu vực tư theo cách nhìn từ cơ sở lý luận và thực tiễn ở  Việt Nam hiện nay">
            <a:extLst>
              <a:ext uri="{FF2B5EF4-FFF2-40B4-BE49-F238E27FC236}">
                <a16:creationId xmlns:a16="http://schemas.microsoft.com/office/drawing/2014/main" id="{C604251A-3727-F164-85C0-ED795F7FC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6449" y="5427427"/>
            <a:ext cx="6324600" cy="379476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29 câu giao tiếp khi mời khách đến nhà">
            <a:extLst>
              <a:ext uri="{FF2B5EF4-FFF2-40B4-BE49-F238E27FC236}">
                <a16:creationId xmlns:a16="http://schemas.microsoft.com/office/drawing/2014/main" id="{80E6664B-98D2-5253-198F-80F68F6C0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5800" y="1170509"/>
            <a:ext cx="5225430" cy="417191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Văn hóa giữ im lặng đang ăn mòn công ty bạn thời đại 5.0">
            <a:extLst>
              <a:ext uri="{FF2B5EF4-FFF2-40B4-BE49-F238E27FC236}">
                <a16:creationId xmlns:a16="http://schemas.microsoft.com/office/drawing/2014/main" id="{70465473-C189-2276-20D9-2C6BF88A5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721" y="4626140"/>
            <a:ext cx="8008279" cy="4504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381000" y="3390900"/>
            <a:ext cx="16230600" cy="5635069"/>
          </a:xfrm>
          <a:prstGeom prst="rect">
            <a:avLst/>
          </a:prstGeom>
        </p:spPr>
        <p:txBody>
          <a:bodyPr lIns="0" tIns="0" rIns="0" bIns="0" rtlCol="0" anchor="t">
            <a:spAutoFit/>
          </a:bodyPr>
          <a:lstStyle/>
          <a:p>
            <a:pPr marL="457200">
              <a:lnSpc>
                <a:spcPct val="107000"/>
              </a:lnSpc>
              <a:spcAft>
                <a:spcPts val="800"/>
              </a:spcAft>
            </a:pPr>
            <a:r>
              <a:rPr lang="vi-VN" sz="4000" kern="100" dirty="0">
                <a:effectLst/>
                <a:latin typeface="Times New Roman" panose="02020603050405020304" pitchFamily="18" charset="0"/>
                <a:ea typeface="Arial" panose="020B0604020202020204" pitchFamily="34" charset="0"/>
                <a:cs typeface="Times New Roman" panose="02020603050405020304" pitchFamily="18" charset="0"/>
              </a:rPr>
              <a:t>Tất cả những người đồng phạm đều phải bị truy tố, xét xử về cùng tội danh, theo cùng điều luật và trong phạm vi chế tài mà luật đã quy định.</a:t>
            </a:r>
            <a:endParaRPr lang="en-US" sz="4000" kern="1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a:lnSpc>
                <a:spcPct val="107000"/>
              </a:lnSpc>
              <a:spcAft>
                <a:spcPts val="800"/>
              </a:spcAft>
            </a:pPr>
            <a:endParaRPr lang="en-US" sz="4000" kern="1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a:lnSpc>
                <a:spcPct val="107000"/>
              </a:lnSpc>
              <a:spcAft>
                <a:spcPts val="800"/>
              </a:spcAft>
            </a:pPr>
            <a:r>
              <a:rPr lang="vi-VN" sz="4000" kern="100" dirty="0">
                <a:effectLst/>
                <a:latin typeface="Times New Roman" panose="02020603050405020304" pitchFamily="18" charset="0"/>
                <a:ea typeface="Arial" panose="020B0604020202020204" pitchFamily="34" charset="0"/>
                <a:cs typeface="Times New Roman" panose="02020603050405020304" pitchFamily="18" charset="0"/>
              </a:rPr>
              <a:t>Mỗi người đồng phạm phải chịu trách nhiệm độc lập về từng hành vi, vai trò của mình trong việc cùng thực hiện đồng phạm. </a:t>
            </a:r>
            <a:endParaRPr lang="en-US" sz="4000" kern="1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a:lnSpc>
                <a:spcPct val="107000"/>
              </a:lnSpc>
              <a:spcAft>
                <a:spcPts val="800"/>
              </a:spcAft>
            </a:pPr>
            <a:endParaRPr lang="en-US" sz="4000" kern="100" dirty="0">
              <a:effectLst/>
              <a:latin typeface="Times New Roman" panose="02020603050405020304" pitchFamily="18" charset="0"/>
              <a:ea typeface="Arial" panose="020B0604020202020204" pitchFamily="34" charset="0"/>
              <a:cs typeface="Times New Roman" panose="02020603050405020304" pitchFamily="18" charset="0"/>
            </a:endParaRPr>
          </a:p>
          <a:p>
            <a:pPr marL="457200">
              <a:lnSpc>
                <a:spcPct val="107000"/>
              </a:lnSpc>
              <a:spcAft>
                <a:spcPts val="800"/>
              </a:spcAft>
            </a:pPr>
            <a:r>
              <a:rPr lang="vi-VN" sz="4000" kern="100" dirty="0">
                <a:effectLst/>
                <a:latin typeface="Times New Roman" panose="02020603050405020304" pitchFamily="18" charset="0"/>
                <a:ea typeface="Arial" panose="020B0604020202020204" pitchFamily="34" charset="0"/>
                <a:cs typeface="Times New Roman" panose="02020603050405020304" pitchFamily="18" charset="0"/>
              </a:rPr>
              <a:t>Những người đồng phạm không chịu trách nhiệm về hành vi vượt quá của đồng phạm khác.</a:t>
            </a:r>
            <a:endParaRPr lang="en-US" sz="4000"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34" name="TextBox 34"/>
          <p:cNvSpPr txBox="1"/>
          <p:nvPr/>
        </p:nvSpPr>
        <p:spPr>
          <a:xfrm>
            <a:off x="1028700" y="1152525"/>
            <a:ext cx="16230600" cy="1099404"/>
          </a:xfrm>
          <a:prstGeom prst="rect">
            <a:avLst/>
          </a:prstGeom>
        </p:spPr>
        <p:txBody>
          <a:bodyPr lIns="0" tIns="0" rIns="0" bIns="0" rtlCol="0" anchor="t">
            <a:spAutoFit/>
          </a:bodyPr>
          <a:lstStyle/>
          <a:p>
            <a:pPr>
              <a:lnSpc>
                <a:spcPct val="107000"/>
              </a:lnSpc>
              <a:spcAft>
                <a:spcPts val="800"/>
              </a:spcAft>
            </a:pPr>
            <a:r>
              <a:rPr lang="vi-VN" sz="7200" b="1" kern="100" dirty="0">
                <a:effectLst/>
                <a:latin typeface="Times New Roman" panose="02020603050405020304" pitchFamily="18" charset="0"/>
                <a:ea typeface="Arial" panose="020B0604020202020204" pitchFamily="34" charset="0"/>
                <a:cs typeface="Times New Roman" panose="02020603050405020304" pitchFamily="18" charset="0"/>
              </a:rPr>
              <a:t>Trách nhiệm hình sự</a:t>
            </a:r>
            <a:endParaRPr lang="en-US" sz="7200" b="1"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6" name="TextBox 15">
            <a:extLst>
              <a:ext uri="{FF2B5EF4-FFF2-40B4-BE49-F238E27FC236}">
                <a16:creationId xmlns:a16="http://schemas.microsoft.com/office/drawing/2014/main" id="{688A46BD-6516-B96B-2412-42DBFFAE2D78}"/>
              </a:ext>
            </a:extLst>
          </p:cNvPr>
          <p:cNvSpPr txBox="1"/>
          <p:nvPr/>
        </p:nvSpPr>
        <p:spPr>
          <a:xfrm>
            <a:off x="533400" y="1347574"/>
            <a:ext cx="13716000" cy="985270"/>
          </a:xfrm>
          <a:prstGeom prst="rect">
            <a:avLst/>
          </a:prstGeom>
          <a:noFill/>
        </p:spPr>
        <p:txBody>
          <a:bodyPr wrap="square">
            <a:spAutoFit/>
          </a:bodyPr>
          <a:lstStyle/>
          <a:p>
            <a:pPr>
              <a:lnSpc>
                <a:spcPct val="107000"/>
              </a:lnSpc>
              <a:spcAft>
                <a:spcPts val="800"/>
              </a:spcAft>
            </a:pPr>
            <a:endParaRPr lang="en-US" sz="2400" kern="100" dirty="0">
              <a:effectLst/>
              <a:latin typeface="Arial" panose="020B0604020202020204" pitchFamily="34" charset="0"/>
              <a:ea typeface="Arial" panose="020B0604020202020204" pitchFamily="34" charset="0"/>
              <a:cs typeface="Cordia New" panose="020B0304020202020204" pitchFamily="34" charset="-34"/>
            </a:endParaRPr>
          </a:p>
          <a:p>
            <a:pPr>
              <a:lnSpc>
                <a:spcPct val="107000"/>
              </a:lnSpc>
              <a:spcAft>
                <a:spcPts val="800"/>
              </a:spcAft>
            </a:pPr>
            <a:endParaRPr lang="en-US" sz="2400" kern="100" dirty="0">
              <a:effectLst/>
              <a:latin typeface="Arial" panose="020B0604020202020204" pitchFamily="34" charset="0"/>
              <a:ea typeface="Arial" panose="020B0604020202020204" pitchFamily="34" charset="0"/>
              <a:cs typeface="Cordia New" panose="020B0304020202020204" pitchFamily="34" charset="-34"/>
            </a:endParaRPr>
          </a:p>
        </p:txBody>
      </p:sp>
      <p:sp>
        <p:nvSpPr>
          <p:cNvPr id="18" name="Rectangle: Rounded Corners 19">
            <a:extLst>
              <a:ext uri="{FF2B5EF4-FFF2-40B4-BE49-F238E27FC236}">
                <a16:creationId xmlns:a16="http://schemas.microsoft.com/office/drawing/2014/main" id="{7F667608-C86C-D3AE-6F70-427D8C6BE7B0}"/>
              </a:ext>
            </a:extLst>
          </p:cNvPr>
          <p:cNvSpPr/>
          <p:nvPr/>
        </p:nvSpPr>
        <p:spPr>
          <a:xfrm>
            <a:off x="1" y="858026"/>
            <a:ext cx="72390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IV. HÌNH PHẠT</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29497" y="3663233"/>
            <a:ext cx="12838771" cy="3488134"/>
          </a:xfrm>
          <a:prstGeom prst="rect">
            <a:avLst/>
          </a:prstGeom>
        </p:spPr>
        <p:txBody>
          <a:bodyPr wrap="square">
            <a:spAutoFit/>
          </a:bodyPr>
          <a:lstStyle/>
          <a:p>
            <a:pPr>
              <a:lnSpc>
                <a:spcPct val="107000"/>
              </a:lnSpc>
              <a:spcAft>
                <a:spcPts val="800"/>
              </a:spcAft>
            </a:pP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Là</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biện</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pháp</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cưỡng</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chế</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nghiêm</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khắc</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nhất</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của</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nhà</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nước</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nhằm</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tước</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bỏ</a:t>
            </a:r>
            <a:r>
              <a:rPr lang="en-US" sz="4000" kern="100" dirty="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hoặc</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hạn</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chế</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quyền</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và</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lợi</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ích</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của</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người</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phạm</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tội</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a:t>
            </a:r>
          </a:p>
          <a:p>
            <a:pPr>
              <a:lnSpc>
                <a:spcPct val="107000"/>
              </a:lnSpc>
              <a:spcAft>
                <a:spcPts val="800"/>
              </a:spcAft>
            </a:pP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Hệ</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thống</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hình</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phạt</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bao</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en-US" sz="4000" kern="100" dirty="0" err="1" smtClean="0">
                <a:latin typeface="Times New Roman" panose="02020603050405020304" pitchFamily="18" charset="0"/>
                <a:ea typeface="Arial" panose="020B0604020202020204" pitchFamily="34" charset="0"/>
                <a:cs typeface="Times New Roman" panose="02020603050405020304" pitchFamily="18" charset="0"/>
              </a:rPr>
              <a:t>gồm</a:t>
            </a:r>
            <a:r>
              <a:rPr lang="en-US" sz="4000" kern="100" dirty="0" smtClean="0">
                <a:latin typeface="Times New Roman" panose="02020603050405020304" pitchFamily="18" charset="0"/>
                <a:ea typeface="Arial" panose="020B0604020202020204" pitchFamily="34" charset="0"/>
                <a:cs typeface="Times New Roman" panose="02020603050405020304" pitchFamily="18" charset="0"/>
              </a:rPr>
              <a:t>: </a:t>
            </a:r>
            <a:r>
              <a:rPr lang="vi-VN" sz="4000" dirty="0">
                <a:latin typeface="Times New Roman" panose="02020603050405020304" pitchFamily="18" charset="0"/>
                <a:cs typeface="Times New Roman" panose="02020603050405020304" pitchFamily="18" charset="0"/>
              </a:rPr>
              <a:t>hình phát chính và hình phạt bổ </a:t>
            </a:r>
            <a:r>
              <a:rPr lang="vi-VN" sz="4000" dirty="0" smtClean="0">
                <a:latin typeface="Times New Roman" panose="02020603050405020304" pitchFamily="18" charset="0"/>
                <a:cs typeface="Times New Roman" panose="02020603050405020304" pitchFamily="18" charset="0"/>
              </a:rPr>
              <a:t>sung</a:t>
            </a:r>
            <a:r>
              <a:rPr lang="en-US" sz="4000" dirty="0">
                <a:latin typeface="Times New Roman" panose="02020603050405020304" pitchFamily="18" charset="0"/>
                <a:cs typeface="Times New Roman" panose="02020603050405020304" pitchFamily="18" charset="0"/>
              </a:rPr>
              <a:t>.</a:t>
            </a:r>
            <a:endParaRPr lang="en-US" sz="4000" kern="100" dirty="0">
              <a:latin typeface="Times New Roman" panose="02020603050405020304" pitchFamily="18" charset="0"/>
              <a:ea typeface="Arial" panose="020B0604020202020204" pitchFamily="34" charset="0"/>
              <a:cs typeface="Times New Roman" panose="02020603050405020304" pitchFamily="18" charset="0"/>
            </a:endParaRPr>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70997" y="3127702"/>
            <a:ext cx="5580339" cy="4930343"/>
          </a:xfrm>
          <a:prstGeom prst="rect">
            <a:avLst/>
          </a:prstGeom>
        </p:spPr>
      </p:pic>
    </p:spTree>
    <p:extLst>
      <p:ext uri="{BB962C8B-B14F-4D97-AF65-F5344CB8AC3E}">
        <p14:creationId xmlns:p14="http://schemas.microsoft.com/office/powerpoint/2010/main" val="10041111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barn(inVertical)">
                                      <p:cBhvr>
                                        <p:cTn id="7" dur="500"/>
                                        <p:tgtEl>
                                          <p:spTgt spid="1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barn(inVertical)">
                                      <p:cBhvr>
                                        <p:cTn id="10"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1483668340"/>
              </p:ext>
            </p:extLst>
          </p:nvPr>
        </p:nvGraphicFramePr>
        <p:xfrm>
          <a:off x="0" y="0"/>
          <a:ext cx="18288000" cy="10287002"/>
        </p:xfrm>
        <a:graphic>
          <a:graphicData uri="http://schemas.openxmlformats.org/drawingml/2006/table">
            <a:tbl>
              <a:tblPr firstRow="1" bandRow="1">
                <a:tableStyleId>{08FB837D-C827-4EFA-A057-4D05807E0F7C}</a:tableStyleId>
              </a:tblPr>
              <a:tblGrid>
                <a:gridCol w="9144000">
                  <a:extLst>
                    <a:ext uri="{9D8B030D-6E8A-4147-A177-3AD203B41FA5}">
                      <a16:colId xmlns:a16="http://schemas.microsoft.com/office/drawing/2014/main" val="2286257607"/>
                    </a:ext>
                  </a:extLst>
                </a:gridCol>
                <a:gridCol w="9144000">
                  <a:extLst>
                    <a:ext uri="{9D8B030D-6E8A-4147-A177-3AD203B41FA5}">
                      <a16:colId xmlns:a16="http://schemas.microsoft.com/office/drawing/2014/main" val="3191864187"/>
                    </a:ext>
                  </a:extLst>
                </a:gridCol>
              </a:tblGrid>
              <a:tr h="1057830">
                <a:tc>
                  <a:txBody>
                    <a:bodyPr/>
                    <a:lstStyle/>
                    <a:p>
                      <a:pPr algn="ctr"/>
                      <a:r>
                        <a:rPr lang="en-US" sz="5000" dirty="0" err="1" smtClean="0">
                          <a:latin typeface="Times New Roman" panose="02020603050405020304" pitchFamily="18" charset="0"/>
                          <a:cs typeface="Times New Roman" panose="02020603050405020304" pitchFamily="18" charset="0"/>
                        </a:rPr>
                        <a:t>Hình</a:t>
                      </a:r>
                      <a:r>
                        <a:rPr lang="en-US" sz="5000" baseline="0" dirty="0" smtClean="0">
                          <a:latin typeface="Times New Roman" panose="02020603050405020304" pitchFamily="18" charset="0"/>
                          <a:cs typeface="Times New Roman" panose="02020603050405020304" pitchFamily="18" charset="0"/>
                        </a:rPr>
                        <a:t> </a:t>
                      </a:r>
                      <a:r>
                        <a:rPr lang="en-US" sz="5000" baseline="0" dirty="0" err="1" smtClean="0">
                          <a:latin typeface="Times New Roman" panose="02020603050405020304" pitchFamily="18" charset="0"/>
                          <a:cs typeface="Times New Roman" panose="02020603050405020304" pitchFamily="18" charset="0"/>
                        </a:rPr>
                        <a:t>phạt</a:t>
                      </a:r>
                      <a:r>
                        <a:rPr lang="en-US" sz="5000" baseline="0" dirty="0" smtClean="0">
                          <a:latin typeface="Times New Roman" panose="02020603050405020304" pitchFamily="18" charset="0"/>
                          <a:cs typeface="Times New Roman" panose="02020603050405020304" pitchFamily="18" charset="0"/>
                        </a:rPr>
                        <a:t> </a:t>
                      </a:r>
                      <a:r>
                        <a:rPr lang="en-US" sz="5000" baseline="0" dirty="0" err="1" smtClean="0">
                          <a:latin typeface="Times New Roman" panose="02020603050405020304" pitchFamily="18" charset="0"/>
                          <a:cs typeface="Times New Roman" panose="02020603050405020304" pitchFamily="18" charset="0"/>
                        </a:rPr>
                        <a:t>chính</a:t>
                      </a:r>
                      <a:endParaRPr lang="en-US" sz="5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5000" dirty="0" err="1" smtClean="0">
                          <a:latin typeface="Times New Roman" panose="02020603050405020304" pitchFamily="18" charset="0"/>
                          <a:cs typeface="Times New Roman" panose="02020603050405020304" pitchFamily="18" charset="0"/>
                        </a:rPr>
                        <a:t>Hình</a:t>
                      </a:r>
                      <a:r>
                        <a:rPr lang="en-US" sz="5000" baseline="0" dirty="0" smtClean="0">
                          <a:latin typeface="Times New Roman" panose="02020603050405020304" pitchFamily="18" charset="0"/>
                          <a:cs typeface="Times New Roman" panose="02020603050405020304" pitchFamily="18" charset="0"/>
                        </a:rPr>
                        <a:t> </a:t>
                      </a:r>
                      <a:r>
                        <a:rPr lang="en-US" sz="5000" baseline="0" dirty="0" err="1" smtClean="0">
                          <a:latin typeface="Times New Roman" panose="02020603050405020304" pitchFamily="18" charset="0"/>
                          <a:cs typeface="Times New Roman" panose="02020603050405020304" pitchFamily="18" charset="0"/>
                        </a:rPr>
                        <a:t>phạt</a:t>
                      </a:r>
                      <a:r>
                        <a:rPr lang="en-US" sz="5000" baseline="0" dirty="0" smtClean="0">
                          <a:latin typeface="Times New Roman" panose="02020603050405020304" pitchFamily="18" charset="0"/>
                          <a:cs typeface="Times New Roman" panose="02020603050405020304" pitchFamily="18" charset="0"/>
                        </a:rPr>
                        <a:t> </a:t>
                      </a:r>
                      <a:r>
                        <a:rPr lang="en-US" sz="5000" baseline="0" dirty="0" err="1" smtClean="0">
                          <a:latin typeface="Times New Roman" panose="02020603050405020304" pitchFamily="18" charset="0"/>
                          <a:cs typeface="Times New Roman" panose="02020603050405020304" pitchFamily="18" charset="0"/>
                        </a:rPr>
                        <a:t>bổ</a:t>
                      </a:r>
                      <a:r>
                        <a:rPr lang="en-US" sz="5000" baseline="0" dirty="0" smtClean="0">
                          <a:latin typeface="Times New Roman" panose="02020603050405020304" pitchFamily="18" charset="0"/>
                          <a:cs typeface="Times New Roman" panose="02020603050405020304" pitchFamily="18" charset="0"/>
                        </a:rPr>
                        <a:t> sung</a:t>
                      </a:r>
                      <a:endParaRPr lang="en-US" sz="5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4662224"/>
                  </a:ext>
                </a:extLst>
              </a:tr>
              <a:tr h="1442333">
                <a:tc>
                  <a:txBody>
                    <a:bodyPr/>
                    <a:lstStyle/>
                    <a:p>
                      <a:pPr algn="ctr"/>
                      <a:r>
                        <a:rPr lang="en-US" sz="4000" dirty="0" err="1" smtClean="0">
                          <a:latin typeface="Times New Roman" panose="02020603050405020304" pitchFamily="18" charset="0"/>
                          <a:cs typeface="Times New Roman" panose="02020603050405020304" pitchFamily="18" charset="0"/>
                        </a:rPr>
                        <a:t>Cảnh</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cáo</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4000" kern="1200" dirty="0" smtClean="0">
                          <a:solidFill>
                            <a:schemeClr val="dk1"/>
                          </a:solidFill>
                          <a:effectLst/>
                          <a:latin typeface="Times New Roman" panose="02020603050405020304" pitchFamily="18" charset="0"/>
                          <a:ea typeface="+mn-ea"/>
                          <a:cs typeface="Times New Roman" panose="02020603050405020304" pitchFamily="18" charset="0"/>
                        </a:rPr>
                        <a:t>Cấm đảm nhiệm chức vụ, cấm hành nghề hoặc làm công việc nhất định</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5904202"/>
                  </a:ext>
                </a:extLst>
              </a:tr>
              <a:tr h="1057830">
                <a:tc>
                  <a:txBody>
                    <a:bodyPr/>
                    <a:lstStyle/>
                    <a:p>
                      <a:pPr algn="ctr"/>
                      <a:r>
                        <a:rPr lang="en-US" sz="4000" dirty="0" err="1" smtClean="0">
                          <a:latin typeface="Times New Roman" panose="02020603050405020304" pitchFamily="18" charset="0"/>
                          <a:cs typeface="Times New Roman" panose="02020603050405020304" pitchFamily="18" charset="0"/>
                        </a:rPr>
                        <a:t>Phạt</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tiền</a:t>
                      </a:r>
                      <a:r>
                        <a:rPr lang="en-US" sz="4000" baseline="0" dirty="0" smtClean="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err="1" smtClean="0">
                          <a:latin typeface="Times New Roman" panose="02020603050405020304" pitchFamily="18" charset="0"/>
                          <a:cs typeface="Times New Roman" panose="02020603050405020304" pitchFamily="18" charset="0"/>
                        </a:rPr>
                        <a:t>Cấm</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cư</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trú</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6281718"/>
                  </a:ext>
                </a:extLst>
              </a:tr>
              <a:tr h="1057830">
                <a:tc>
                  <a:txBody>
                    <a:bodyPr/>
                    <a:lstStyle/>
                    <a:p>
                      <a:pPr algn="ctr"/>
                      <a:r>
                        <a:rPr lang="en-US" sz="4000" dirty="0" err="1" smtClean="0">
                          <a:latin typeface="Times New Roman" panose="02020603050405020304" pitchFamily="18" charset="0"/>
                          <a:cs typeface="Times New Roman" panose="02020603050405020304" pitchFamily="18" charset="0"/>
                        </a:rPr>
                        <a:t>Cải</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tạo</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không</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giam</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giữ</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err="1" smtClean="0">
                          <a:latin typeface="Times New Roman" panose="02020603050405020304" pitchFamily="18" charset="0"/>
                          <a:cs typeface="Times New Roman" panose="02020603050405020304" pitchFamily="18" charset="0"/>
                        </a:rPr>
                        <a:t>Quản</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chế</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1901532"/>
                  </a:ext>
                </a:extLst>
              </a:tr>
              <a:tr h="1057830">
                <a:tc>
                  <a:txBody>
                    <a:bodyPr/>
                    <a:lstStyle/>
                    <a:p>
                      <a:pPr algn="ctr"/>
                      <a:r>
                        <a:rPr lang="en-US" sz="4000" dirty="0" err="1" smtClean="0">
                          <a:latin typeface="Times New Roman" panose="02020603050405020304" pitchFamily="18" charset="0"/>
                          <a:cs typeface="Times New Roman" panose="02020603050405020304" pitchFamily="18" charset="0"/>
                        </a:rPr>
                        <a:t>Tù</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có</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thời</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hạn</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err="1" smtClean="0">
                          <a:latin typeface="Times New Roman" panose="02020603050405020304" pitchFamily="18" charset="0"/>
                          <a:cs typeface="Times New Roman" panose="02020603050405020304" pitchFamily="18" charset="0"/>
                        </a:rPr>
                        <a:t>Tước</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một</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số</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quyền</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công</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dân</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901181"/>
                  </a:ext>
                </a:extLst>
              </a:tr>
              <a:tr h="1442333">
                <a:tc>
                  <a:txBody>
                    <a:bodyPr/>
                    <a:lstStyle/>
                    <a:p>
                      <a:pPr algn="ctr"/>
                      <a:r>
                        <a:rPr lang="en-US" sz="4000" dirty="0" err="1" smtClean="0">
                          <a:latin typeface="Times New Roman" panose="02020603050405020304" pitchFamily="18" charset="0"/>
                          <a:cs typeface="Times New Roman" panose="02020603050405020304" pitchFamily="18" charset="0"/>
                        </a:rPr>
                        <a:t>Tù</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chung</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thân</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err="1" smtClean="0">
                          <a:latin typeface="Times New Roman" panose="02020603050405020304" pitchFamily="18" charset="0"/>
                          <a:cs typeface="Times New Roman" panose="02020603050405020304" pitchFamily="18" charset="0"/>
                        </a:rPr>
                        <a:t>Phạt</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tiền</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khi</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không</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áp</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dụng</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là</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hình</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phạt</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chính</a:t>
                      </a:r>
                      <a:r>
                        <a:rPr lang="en-US" sz="4000" baseline="0" dirty="0" smtClean="0">
                          <a:latin typeface="Times New Roman" panose="02020603050405020304" pitchFamily="18" charset="0"/>
                          <a:cs typeface="Times New Roman" panose="02020603050405020304" pitchFamily="18" charset="0"/>
                        </a:rPr>
                        <a:t>)</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9720257"/>
                  </a:ext>
                </a:extLst>
              </a:tr>
              <a:tr h="1057830">
                <a:tc>
                  <a:txBody>
                    <a:bodyPr/>
                    <a:lstStyle/>
                    <a:p>
                      <a:pPr algn="ctr"/>
                      <a:r>
                        <a:rPr lang="en-US" sz="4000" dirty="0" err="1" smtClean="0">
                          <a:latin typeface="Times New Roman" panose="02020603050405020304" pitchFamily="18" charset="0"/>
                          <a:cs typeface="Times New Roman" panose="02020603050405020304" pitchFamily="18" charset="0"/>
                        </a:rPr>
                        <a:t>Tử</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hình</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err="1" smtClean="0">
                          <a:latin typeface="Times New Roman" panose="02020603050405020304" pitchFamily="18" charset="0"/>
                          <a:cs typeface="Times New Roman" panose="02020603050405020304" pitchFamily="18" charset="0"/>
                        </a:rPr>
                        <a:t>Trục</a:t>
                      </a:r>
                      <a:r>
                        <a:rPr lang="en-US" sz="4000" baseline="0" dirty="0" smtClean="0">
                          <a:latin typeface="Times New Roman" panose="02020603050405020304" pitchFamily="18" charset="0"/>
                          <a:cs typeface="Times New Roman" panose="02020603050405020304" pitchFamily="18" charset="0"/>
                        </a:rPr>
                        <a:t> </a:t>
                      </a:r>
                      <a:r>
                        <a:rPr lang="en-US" sz="4000" baseline="0" dirty="0" err="1" smtClean="0">
                          <a:latin typeface="Times New Roman" panose="02020603050405020304" pitchFamily="18" charset="0"/>
                          <a:cs typeface="Times New Roman" panose="02020603050405020304" pitchFamily="18" charset="0"/>
                        </a:rPr>
                        <a:t>xuất</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0898377"/>
                  </a:ext>
                </a:extLst>
              </a:tr>
              <a:tr h="2113186">
                <a:tc>
                  <a:txBody>
                    <a:bodyPr/>
                    <a:lstStyle/>
                    <a:p>
                      <a:r>
                        <a:rPr lang="en-US" sz="40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vi-VN" sz="4000" kern="1200" dirty="0" smtClean="0">
                          <a:solidFill>
                            <a:schemeClr val="dk1"/>
                          </a:solidFill>
                          <a:effectLst/>
                          <a:latin typeface="Times New Roman" panose="02020603050405020304" pitchFamily="18" charset="0"/>
                          <a:ea typeface="+mn-ea"/>
                          <a:cs typeface="Times New Roman" panose="02020603050405020304" pitchFamily="18" charset="0"/>
                        </a:rPr>
                        <a:t>Áp dụng độc lập</a:t>
                      </a:r>
                      <a:endParaRPr lang="en-US" sz="4000" kern="1200" dirty="0" smtClean="0">
                        <a:solidFill>
                          <a:schemeClr val="dk1"/>
                        </a:solidFill>
                        <a:effectLst/>
                        <a:latin typeface="Times New Roman" panose="02020603050405020304" pitchFamily="18" charset="0"/>
                        <a:ea typeface="+mn-ea"/>
                        <a:cs typeface="Times New Roman" panose="02020603050405020304" pitchFamily="18" charset="0"/>
                      </a:endParaRPr>
                    </a:p>
                    <a:p>
                      <a:r>
                        <a:rPr lang="en-US" sz="40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vi-VN" sz="4000" kern="1200" dirty="0" smtClean="0">
                          <a:solidFill>
                            <a:schemeClr val="dk1"/>
                          </a:solidFill>
                          <a:effectLst/>
                          <a:latin typeface="Times New Roman" panose="02020603050405020304" pitchFamily="18" charset="0"/>
                          <a:ea typeface="+mn-ea"/>
                          <a:cs typeface="Times New Roman" panose="02020603050405020304" pitchFamily="18" charset="0"/>
                        </a:rPr>
                        <a:t>Áp dụng một hình phạt duy nhất cho một  tội phạm</a:t>
                      </a:r>
                      <a:endParaRPr lang="en-US" sz="4000" kern="1200" dirty="0">
                        <a:solidFill>
                          <a:schemeClr val="dk1"/>
                        </a:solidFill>
                        <a:effectLst/>
                        <a:latin typeface="Times New Roman" panose="02020603050405020304" pitchFamily="18" charset="0"/>
                        <a:ea typeface="+mn-ea"/>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40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vi-VN" sz="4000" kern="1200" dirty="0" smtClean="0">
                          <a:solidFill>
                            <a:schemeClr val="dk1"/>
                          </a:solidFill>
                          <a:effectLst/>
                          <a:latin typeface="Times New Roman" panose="02020603050405020304" pitchFamily="18" charset="0"/>
                          <a:ea typeface="+mn-ea"/>
                          <a:cs typeface="Times New Roman" panose="02020603050405020304" pitchFamily="18" charset="0"/>
                        </a:rPr>
                        <a:t>Có thể áp dụng nhiều hình phạt bổ sung đối với một  tội phạm</a:t>
                      </a:r>
                      <a:endParaRPr lang="en-US" sz="4000" kern="1200" dirty="0" smtClean="0">
                        <a:solidFill>
                          <a:schemeClr val="dk1"/>
                        </a:solidFill>
                        <a:effectLst/>
                        <a:latin typeface="Times New Roman" panose="02020603050405020304" pitchFamily="18" charset="0"/>
                        <a:ea typeface="+mn-ea"/>
                        <a:cs typeface="Times New Roman" panose="02020603050405020304" pitchFamily="18" charset="0"/>
                      </a:endParaRPr>
                    </a:p>
                    <a:p>
                      <a:r>
                        <a:rPr lang="en-US" sz="40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vi-VN" sz="4000" kern="1200" dirty="0" smtClean="0">
                          <a:solidFill>
                            <a:schemeClr val="dk1"/>
                          </a:solidFill>
                          <a:effectLst/>
                          <a:latin typeface="Times New Roman" panose="02020603050405020304" pitchFamily="18" charset="0"/>
                          <a:ea typeface="+mn-ea"/>
                          <a:cs typeface="Times New Roman" panose="02020603050405020304" pitchFamily="18" charset="0"/>
                        </a:rPr>
                        <a:t>Áp dụng kèm theo hình phạt chính</a:t>
                      </a:r>
                      <a:endParaRPr lang="en-US" sz="40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9685215"/>
                  </a:ext>
                </a:extLst>
              </a:tr>
            </a:tbl>
          </a:graphicData>
        </a:graphic>
      </p:graphicFrame>
    </p:spTree>
    <p:extLst>
      <p:ext uri="{BB962C8B-B14F-4D97-AF65-F5344CB8AC3E}">
        <p14:creationId xmlns:p14="http://schemas.microsoft.com/office/powerpoint/2010/main" val="28027066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6" name="TextBox 15">
            <a:extLst>
              <a:ext uri="{FF2B5EF4-FFF2-40B4-BE49-F238E27FC236}">
                <a16:creationId xmlns:a16="http://schemas.microsoft.com/office/drawing/2014/main" id="{688A46BD-6516-B96B-2412-42DBFFAE2D78}"/>
              </a:ext>
            </a:extLst>
          </p:cNvPr>
          <p:cNvSpPr txBox="1"/>
          <p:nvPr/>
        </p:nvSpPr>
        <p:spPr>
          <a:xfrm>
            <a:off x="533400" y="1347574"/>
            <a:ext cx="13716000" cy="985270"/>
          </a:xfrm>
          <a:prstGeom prst="rect">
            <a:avLst/>
          </a:prstGeom>
          <a:noFill/>
        </p:spPr>
        <p:txBody>
          <a:bodyPr wrap="square">
            <a:spAutoFit/>
          </a:bodyPr>
          <a:lstStyle/>
          <a:p>
            <a:pPr>
              <a:lnSpc>
                <a:spcPct val="107000"/>
              </a:lnSpc>
              <a:spcAft>
                <a:spcPts val="800"/>
              </a:spcAft>
            </a:pPr>
            <a:endParaRPr lang="en-US" sz="2400" kern="100" dirty="0">
              <a:effectLst/>
              <a:latin typeface="Arial" panose="020B0604020202020204" pitchFamily="34" charset="0"/>
              <a:ea typeface="Arial" panose="020B0604020202020204" pitchFamily="34" charset="0"/>
              <a:cs typeface="Cordia New" panose="020B0304020202020204" pitchFamily="34" charset="-34"/>
            </a:endParaRPr>
          </a:p>
          <a:p>
            <a:pPr>
              <a:lnSpc>
                <a:spcPct val="107000"/>
              </a:lnSpc>
              <a:spcAft>
                <a:spcPts val="800"/>
              </a:spcAft>
            </a:pPr>
            <a:endParaRPr lang="en-US" sz="2400" kern="100" dirty="0">
              <a:effectLst/>
              <a:latin typeface="Arial" panose="020B0604020202020204" pitchFamily="34" charset="0"/>
              <a:ea typeface="Arial" panose="020B0604020202020204" pitchFamily="34" charset="0"/>
              <a:cs typeface="Cordia New" panose="020B0304020202020204" pitchFamily="34" charset="-34"/>
            </a:endParaRPr>
          </a:p>
        </p:txBody>
      </p:sp>
      <p:sp>
        <p:nvSpPr>
          <p:cNvPr id="18" name="Rectangle: Rounded Corners 19">
            <a:extLst>
              <a:ext uri="{FF2B5EF4-FFF2-40B4-BE49-F238E27FC236}">
                <a16:creationId xmlns:a16="http://schemas.microsoft.com/office/drawing/2014/main" id="{7F667608-C86C-D3AE-6F70-427D8C6BE7B0}"/>
              </a:ext>
            </a:extLst>
          </p:cNvPr>
          <p:cNvSpPr/>
          <p:nvPr/>
        </p:nvSpPr>
        <p:spPr>
          <a:xfrm>
            <a:off x="0" y="858026"/>
            <a:ext cx="150114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 TRƯỜNG HỢP MIỄN TRÁCH NHIỆM HÌNH SỰ</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Rectangle 14"/>
          <p:cNvSpPr/>
          <p:nvPr/>
        </p:nvSpPr>
        <p:spPr>
          <a:xfrm>
            <a:off x="0" y="2332844"/>
            <a:ext cx="12838771" cy="7455054"/>
          </a:xfrm>
          <a:prstGeom prst="rect">
            <a:avLst/>
          </a:prstGeom>
        </p:spPr>
        <p:txBody>
          <a:bodyPr wrap="square">
            <a:spAutoFit/>
          </a:bodyPr>
          <a:lstStyle/>
          <a:p>
            <a:pPr>
              <a:lnSpc>
                <a:spcPct val="107000"/>
              </a:lnSpc>
              <a:spcAft>
                <a:spcPts val="800"/>
              </a:spcAft>
            </a:pPr>
            <a:r>
              <a:rPr lang="en-US" sz="4000" kern="100" dirty="0">
                <a:latin typeface="Times New Roman" panose="02020603050405020304" pitchFamily="18" charset="0"/>
                <a:ea typeface="Arial" panose="020B0604020202020204" pitchFamily="34" charset="0"/>
                <a:cs typeface="Times New Roman" panose="02020603050405020304" pitchFamily="18" charset="0"/>
              </a:rPr>
              <a:t>+ </a:t>
            </a:r>
            <a:r>
              <a:rPr lang="vi-VN" sz="4000" kern="100" dirty="0">
                <a:latin typeface="Times New Roman" panose="02020603050405020304" pitchFamily="18" charset="0"/>
                <a:ea typeface="Arial" panose="020B0604020202020204" pitchFamily="34" charset="0"/>
                <a:cs typeface="Times New Roman" panose="02020603050405020304" pitchFamily="18" charset="0"/>
              </a:rPr>
              <a:t>Sự kiện bất ngờ</a:t>
            </a:r>
            <a:endParaRPr lang="en-US" sz="4000" kern="100" dirty="0">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en-US" sz="4000" kern="100" dirty="0">
                <a:latin typeface="Times New Roman" panose="02020603050405020304" pitchFamily="18" charset="0"/>
                <a:ea typeface="Arial" panose="020B0604020202020204" pitchFamily="34" charset="0"/>
                <a:cs typeface="Times New Roman" panose="02020603050405020304" pitchFamily="18" charset="0"/>
              </a:rPr>
              <a:t>+ </a:t>
            </a:r>
            <a:r>
              <a:rPr lang="vi-VN" sz="4000" kern="100" dirty="0">
                <a:latin typeface="Times New Roman" panose="02020603050405020304" pitchFamily="18" charset="0"/>
                <a:ea typeface="Arial" panose="020B0604020202020204" pitchFamily="34" charset="0"/>
                <a:cs typeface="Times New Roman" panose="02020603050405020304" pitchFamily="18" charset="0"/>
              </a:rPr>
              <a:t>Tình trạng không có năng lực trách nhiệm hình sự</a:t>
            </a:r>
            <a:endParaRPr lang="en-US" sz="4000" kern="100" dirty="0">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en-US" sz="4000" kern="100" dirty="0">
                <a:latin typeface="Times New Roman" panose="02020603050405020304" pitchFamily="18" charset="0"/>
                <a:ea typeface="Arial" panose="020B0604020202020204" pitchFamily="34" charset="0"/>
                <a:cs typeface="Times New Roman" panose="02020603050405020304" pitchFamily="18" charset="0"/>
              </a:rPr>
              <a:t>+ </a:t>
            </a:r>
            <a:r>
              <a:rPr lang="vi-VN" sz="4000" kern="100" dirty="0">
                <a:latin typeface="Times New Roman" panose="02020603050405020304" pitchFamily="18" charset="0"/>
                <a:ea typeface="Arial" panose="020B0604020202020204" pitchFamily="34" charset="0"/>
                <a:cs typeface="Times New Roman" panose="02020603050405020304" pitchFamily="18" charset="0"/>
              </a:rPr>
              <a:t>Phòng vệ chính đáng</a:t>
            </a:r>
            <a:endParaRPr lang="en-US" sz="4000" kern="100" dirty="0">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en-US" sz="4000" kern="100" dirty="0">
                <a:latin typeface="Times New Roman" panose="02020603050405020304" pitchFamily="18" charset="0"/>
                <a:ea typeface="Arial" panose="020B0604020202020204" pitchFamily="34" charset="0"/>
                <a:cs typeface="Times New Roman" panose="02020603050405020304" pitchFamily="18" charset="0"/>
              </a:rPr>
              <a:t>+ </a:t>
            </a:r>
            <a:r>
              <a:rPr lang="vi-VN" sz="4000" kern="100" dirty="0">
                <a:latin typeface="Times New Roman" panose="02020603050405020304" pitchFamily="18" charset="0"/>
                <a:ea typeface="Arial" panose="020B0604020202020204" pitchFamily="34" charset="0"/>
                <a:cs typeface="Times New Roman" panose="02020603050405020304" pitchFamily="18" charset="0"/>
              </a:rPr>
              <a:t>Tình thế cấp thiết</a:t>
            </a:r>
            <a:endParaRPr lang="en-US" sz="4000" kern="100" dirty="0">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en-US" sz="4000" kern="100" dirty="0">
                <a:latin typeface="Times New Roman" panose="02020603050405020304" pitchFamily="18" charset="0"/>
                <a:ea typeface="Arial" panose="020B0604020202020204" pitchFamily="34" charset="0"/>
                <a:cs typeface="Times New Roman" panose="02020603050405020304" pitchFamily="18" charset="0"/>
              </a:rPr>
              <a:t>+ </a:t>
            </a:r>
            <a:r>
              <a:rPr lang="vi-VN" sz="4000" kern="100" dirty="0">
                <a:latin typeface="Times New Roman" panose="02020603050405020304" pitchFamily="18" charset="0"/>
                <a:ea typeface="Arial" panose="020B0604020202020204" pitchFamily="34" charset="0"/>
                <a:cs typeface="Times New Roman" panose="02020603050405020304" pitchFamily="18" charset="0"/>
              </a:rPr>
              <a:t>Gây thiệt hại trong khi bắt giữ người phạm tội</a:t>
            </a:r>
            <a:endParaRPr lang="en-US" sz="4000" kern="100" dirty="0">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en-US" sz="4000" kern="100" dirty="0">
                <a:latin typeface="Times New Roman" panose="02020603050405020304" pitchFamily="18" charset="0"/>
                <a:ea typeface="Arial" panose="020B0604020202020204" pitchFamily="34" charset="0"/>
                <a:cs typeface="Times New Roman" panose="02020603050405020304" pitchFamily="18" charset="0"/>
              </a:rPr>
              <a:t>+ </a:t>
            </a:r>
            <a:r>
              <a:rPr lang="vi-VN" sz="4000" dirty="0">
                <a:latin typeface="Times New Roman" panose="02020603050405020304" pitchFamily="18" charset="0"/>
                <a:ea typeface="Arial" panose="020B0604020202020204" pitchFamily="34" charset="0"/>
                <a:cs typeface="Times New Roman" panose="02020603050405020304" pitchFamily="18" charset="0"/>
              </a:rPr>
              <a:t>Rủi ro trong nghiên cứu, thử nghiệm, áp dụng tiến bộ khoa học, kỹ thuật và công nghệ</a:t>
            </a:r>
            <a:endParaRPr lang="en-US" sz="4000" dirty="0">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r>
              <a:rPr lang="en-US" sz="4000" kern="100" dirty="0">
                <a:latin typeface="Times New Roman" panose="02020603050405020304" pitchFamily="18" charset="0"/>
                <a:ea typeface="Arial" panose="020B0604020202020204" pitchFamily="34" charset="0"/>
                <a:cs typeface="Times New Roman" panose="02020603050405020304" pitchFamily="18" charset="0"/>
              </a:rPr>
              <a:t>+ </a:t>
            </a:r>
            <a:r>
              <a:rPr lang="vi-VN" sz="4000" kern="100" dirty="0">
                <a:latin typeface="Times New Roman" panose="02020603050405020304" pitchFamily="18" charset="0"/>
                <a:ea typeface="Arial" panose="020B0604020202020204" pitchFamily="34" charset="0"/>
                <a:cs typeface="Times New Roman" panose="02020603050405020304" pitchFamily="18" charset="0"/>
              </a:rPr>
              <a:t>Thi hành mệnh lệnh của người chỉ huy hoặc của cấp trên</a:t>
            </a:r>
            <a:endParaRPr lang="en-US" sz="4000" kern="100" dirty="0">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endParaRPr lang="en-US" sz="4000" kern="100" dirty="0">
              <a:latin typeface="Times New Roman" panose="02020603050405020304" pitchFamily="18" charset="0"/>
              <a:ea typeface="Arial" panose="020B0604020202020204" pitchFamily="34" charset="0"/>
              <a:cs typeface="Times New Roman" panose="02020603050405020304" pitchFamily="18" charset="0"/>
            </a:endParaRPr>
          </a:p>
          <a:p>
            <a:pPr>
              <a:lnSpc>
                <a:spcPct val="107000"/>
              </a:lnSpc>
              <a:spcAft>
                <a:spcPts val="800"/>
              </a:spcAft>
            </a:pPr>
            <a:endParaRPr lang="en-US" sz="4000" kern="1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23" name="Freeform 14"/>
          <p:cNvSpPr/>
          <p:nvPr/>
        </p:nvSpPr>
        <p:spPr>
          <a:xfrm>
            <a:off x="12809274" y="3424834"/>
            <a:ext cx="5346072" cy="5748464"/>
          </a:xfrm>
          <a:custGeom>
            <a:avLst/>
            <a:gdLst/>
            <a:ahLst/>
            <a:cxnLst/>
            <a:rect l="l" t="t" r="r" b="b"/>
            <a:pathLst>
              <a:path w="5346072" h="5748464">
                <a:moveTo>
                  <a:pt x="0" y="0"/>
                </a:moveTo>
                <a:lnTo>
                  <a:pt x="5346072" y="0"/>
                </a:lnTo>
                <a:lnTo>
                  <a:pt x="5346072" y="5748465"/>
                </a:lnTo>
                <a:lnTo>
                  <a:pt x="0" y="574846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dirty="0"/>
          </a:p>
        </p:txBody>
      </p:sp>
    </p:spTree>
    <p:extLst>
      <p:ext uri="{BB962C8B-B14F-4D97-AF65-F5344CB8AC3E}">
        <p14:creationId xmlns:p14="http://schemas.microsoft.com/office/powerpoint/2010/main" val="3687218476"/>
      </p:ext>
    </p:extLst>
  </p:cSld>
  <p:clrMapOvr>
    <a:masterClrMapping/>
  </p:clrMapOvr>
  <p:transition spd="slow">
    <p:randomBar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6" name="TextBox 15">
            <a:extLst>
              <a:ext uri="{FF2B5EF4-FFF2-40B4-BE49-F238E27FC236}">
                <a16:creationId xmlns:a16="http://schemas.microsoft.com/office/drawing/2014/main" id="{688A46BD-6516-B96B-2412-42DBFFAE2D78}"/>
              </a:ext>
            </a:extLst>
          </p:cNvPr>
          <p:cNvSpPr txBox="1"/>
          <p:nvPr/>
        </p:nvSpPr>
        <p:spPr>
          <a:xfrm>
            <a:off x="533400" y="1347574"/>
            <a:ext cx="13716000" cy="985270"/>
          </a:xfrm>
          <a:prstGeom prst="rect">
            <a:avLst/>
          </a:prstGeom>
          <a:noFill/>
        </p:spPr>
        <p:txBody>
          <a:bodyPr wrap="square">
            <a:spAutoFit/>
          </a:bodyPr>
          <a:lstStyle/>
          <a:p>
            <a:pPr>
              <a:lnSpc>
                <a:spcPct val="107000"/>
              </a:lnSpc>
              <a:spcAft>
                <a:spcPts val="800"/>
              </a:spcAft>
            </a:pPr>
            <a:endParaRPr lang="en-US" sz="2400" kern="100" dirty="0">
              <a:effectLst/>
              <a:latin typeface="Arial" panose="020B0604020202020204" pitchFamily="34" charset="0"/>
              <a:ea typeface="Arial" panose="020B0604020202020204" pitchFamily="34" charset="0"/>
              <a:cs typeface="Cordia New" panose="020B0304020202020204" pitchFamily="34" charset="-34"/>
            </a:endParaRPr>
          </a:p>
          <a:p>
            <a:pPr>
              <a:lnSpc>
                <a:spcPct val="107000"/>
              </a:lnSpc>
              <a:spcAft>
                <a:spcPts val="800"/>
              </a:spcAft>
            </a:pPr>
            <a:endParaRPr lang="en-US" sz="2400" kern="100" dirty="0">
              <a:effectLst/>
              <a:latin typeface="Arial" panose="020B0604020202020204" pitchFamily="34" charset="0"/>
              <a:ea typeface="Arial" panose="020B0604020202020204" pitchFamily="34" charset="0"/>
              <a:cs typeface="Cordia New" panose="020B0304020202020204" pitchFamily="34" charset="-34"/>
            </a:endParaRPr>
          </a:p>
        </p:txBody>
      </p:sp>
      <p:pic>
        <p:nvPicPr>
          <p:cNvPr id="19" name="Picture 2" descr="Các trường hợp bất khả kháng trong hợp đồng (07/09/2018)">
            <a:extLst>
              <a:ext uri="{FF2B5EF4-FFF2-40B4-BE49-F238E27FC236}">
                <a16:creationId xmlns:a16="http://schemas.microsoft.com/office/drawing/2014/main" id="{8E2A7B1B-0B90-63D8-951F-2257D86E1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77561"/>
            <a:ext cx="6286500" cy="29138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Bình Dương: Cháy nổ lò hút bụi, công nhân hốt hoảng bỏ chạy khỏi nhà xưởng">
            <a:extLst>
              <a:ext uri="{FF2B5EF4-FFF2-40B4-BE49-F238E27FC236}">
                <a16:creationId xmlns:a16="http://schemas.microsoft.com/office/drawing/2014/main" id="{518D87A2-5805-175F-C6E1-A2045E4C21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 y="5306605"/>
            <a:ext cx="6324600" cy="39243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Kịp thời khắc phục sự cố, ổn định sản xuất - Báo Thái Nguyên điện tử">
            <a:extLst>
              <a:ext uri="{FF2B5EF4-FFF2-40B4-BE49-F238E27FC236}">
                <a16:creationId xmlns:a16="http://schemas.microsoft.com/office/drawing/2014/main" id="{DFA8522E-E83C-A931-76CE-5D886F02E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3171825"/>
            <a:ext cx="8763000" cy="6086475"/>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2050;p51">
            <a:extLst>
              <a:ext uri="{FF2B5EF4-FFF2-40B4-BE49-F238E27FC236}">
                <a16:creationId xmlns:a16="http://schemas.microsoft.com/office/drawing/2014/main" id="{73B5A3ED-EE49-2C11-C45A-F72DC3A5662C}"/>
              </a:ext>
            </a:extLst>
          </p:cNvPr>
          <p:cNvSpPr txBox="1">
            <a:spLocks/>
          </p:cNvSpPr>
          <p:nvPr/>
        </p:nvSpPr>
        <p:spPr>
          <a:xfrm>
            <a:off x="6822358" y="2124780"/>
            <a:ext cx="14554200" cy="531900"/>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pPr>
            <a:r>
              <a:rPr lang="vi-VN" sz="5000" b="1" kern="100" dirty="0" smtClean="0">
                <a:effectLst/>
                <a:latin typeface="Times New Roman" panose="02020603050405020304" pitchFamily="18" charset="0"/>
                <a:ea typeface="Arial" panose="020B0604020202020204" pitchFamily="34" charset="0"/>
                <a:cs typeface="Times New Roman" panose="02020603050405020304" pitchFamily="18" charset="0"/>
              </a:rPr>
              <a:t>Sự kiện bất ngờ</a:t>
            </a:r>
            <a:endParaRPr lang="en-US" sz="5000" b="1"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23123173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022759"/>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D82222"/>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sp>
        <p:nvSpPr>
          <p:cNvPr id="18" name="Google Shape;2050;p51">
            <a:extLst>
              <a:ext uri="{FF2B5EF4-FFF2-40B4-BE49-F238E27FC236}">
                <a16:creationId xmlns:a16="http://schemas.microsoft.com/office/drawing/2014/main" id="{73B5A3ED-EE49-2C11-C45A-F72DC3A5662C}"/>
              </a:ext>
            </a:extLst>
          </p:cNvPr>
          <p:cNvSpPr txBox="1">
            <a:spLocks/>
          </p:cNvSpPr>
          <p:nvPr/>
        </p:nvSpPr>
        <p:spPr>
          <a:xfrm>
            <a:off x="1114586" y="7641998"/>
            <a:ext cx="15621000" cy="806197"/>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pPr>
            <a:r>
              <a:rPr lang="vi-VN" sz="5000" b="1" kern="100" dirty="0">
                <a:effectLst/>
                <a:latin typeface="Arial" panose="020B0604020202020204" pitchFamily="34" charset="0"/>
                <a:ea typeface="Arial" panose="020B0604020202020204" pitchFamily="34" charset="0"/>
                <a:cs typeface="Cordia New" panose="020B0304020202020204" pitchFamily="34" charset="-34"/>
              </a:rPr>
              <a:t>Tình trạng không có năng lực trách nhiệm hình sự</a:t>
            </a:r>
            <a:endParaRPr lang="en-US" sz="5000" b="1" kern="100" dirty="0">
              <a:effectLst/>
              <a:latin typeface="Arial" panose="020B0604020202020204" pitchFamily="34" charset="0"/>
              <a:ea typeface="Arial" panose="020B0604020202020204" pitchFamily="34" charset="0"/>
              <a:cs typeface="Cordia New" panose="020B0304020202020204" pitchFamily="34" charset="-34"/>
            </a:endParaRPr>
          </a:p>
        </p:txBody>
      </p:sp>
      <p:pic>
        <p:nvPicPr>
          <p:cNvPr id="2050" name="Picture 2" descr="Bị can, bị cáo “đột nhiên tâm thần”: Cần giám định lại - Tuổi Trẻ Online">
            <a:extLst>
              <a:ext uri="{FF2B5EF4-FFF2-40B4-BE49-F238E27FC236}">
                <a16:creationId xmlns:a16="http://schemas.microsoft.com/office/drawing/2014/main" id="{CF32FEEC-D522-2D0C-FEA4-0AD934F36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400" y="1668563"/>
            <a:ext cx="6334125" cy="5086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ệnh tâm thần xuất hiện vì nhiều nguyên nhân khác nhau">
            <a:extLst>
              <a:ext uri="{FF2B5EF4-FFF2-40B4-BE49-F238E27FC236}">
                <a16:creationId xmlns:a16="http://schemas.microsoft.com/office/drawing/2014/main" id="{A561187F-2FF3-23DC-419C-3B9E370DD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380" y="1604432"/>
            <a:ext cx="76200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27605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8" name="Rectangle: Rounded Corners 17">
            <a:extLst>
              <a:ext uri="{FF2B5EF4-FFF2-40B4-BE49-F238E27FC236}">
                <a16:creationId xmlns:a16="http://schemas.microsoft.com/office/drawing/2014/main" id="{74888699-89B1-C9DA-BBBD-7CDDE4DB63F8}"/>
              </a:ext>
            </a:extLst>
          </p:cNvPr>
          <p:cNvSpPr/>
          <p:nvPr/>
        </p:nvSpPr>
        <p:spPr>
          <a:xfrm>
            <a:off x="4156772" y="878726"/>
            <a:ext cx="10702228"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VỀ LUẬT HÌNH SỰ</a:t>
            </a:r>
          </a:p>
        </p:txBody>
      </p:sp>
      <p:sp>
        <p:nvSpPr>
          <p:cNvPr id="22" name="Rectangle: Rounded Corners 21">
            <a:extLst>
              <a:ext uri="{FF2B5EF4-FFF2-40B4-BE49-F238E27FC236}">
                <a16:creationId xmlns:a16="http://schemas.microsoft.com/office/drawing/2014/main" id="{76D84921-0E90-B65C-EFAB-633667FFDDF2}"/>
              </a:ext>
            </a:extLst>
          </p:cNvPr>
          <p:cNvSpPr/>
          <p:nvPr/>
        </p:nvSpPr>
        <p:spPr>
          <a:xfrm>
            <a:off x="533400" y="2504416"/>
            <a:ext cx="4419600"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Khái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niệm</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8B1B2DAC-14C6-7562-6859-3013C996E9F5}"/>
              </a:ext>
            </a:extLst>
          </p:cNvPr>
          <p:cNvSpPr/>
          <p:nvPr/>
        </p:nvSpPr>
        <p:spPr>
          <a:xfrm>
            <a:off x="533400" y="3771900"/>
            <a:ext cx="12877800" cy="5167557"/>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3800" i="1" dirty="0">
                <a:latin typeface="+mj-lt"/>
              </a:rPr>
              <a:t>	</a:t>
            </a:r>
            <a:endParaRPr lang="en-US" sz="3800" dirty="0">
              <a:latin typeface="+mj-lt"/>
            </a:endParaRPr>
          </a:p>
        </p:txBody>
      </p:sp>
      <p:sp>
        <p:nvSpPr>
          <p:cNvPr id="16" name="TextBox 15">
            <a:extLst>
              <a:ext uri="{FF2B5EF4-FFF2-40B4-BE49-F238E27FC236}">
                <a16:creationId xmlns:a16="http://schemas.microsoft.com/office/drawing/2014/main" id="{CC58F6D2-3109-78A0-2873-23D792BB7234}"/>
              </a:ext>
            </a:extLst>
          </p:cNvPr>
          <p:cNvSpPr txBox="1"/>
          <p:nvPr/>
        </p:nvSpPr>
        <p:spPr>
          <a:xfrm>
            <a:off x="914400" y="3912724"/>
            <a:ext cx="12039600" cy="5293757"/>
          </a:xfrm>
          <a:prstGeom prst="rect">
            <a:avLst/>
          </a:prstGeom>
          <a:noFill/>
        </p:spPr>
        <p:txBody>
          <a:bodyPr wrap="square" rtlCol="0">
            <a:spAutoFit/>
          </a:bodyPr>
          <a:lstStyle/>
          <a:p>
            <a:pPr algn="just"/>
            <a:r>
              <a:rPr lang="vi-VN" sz="4000" b="1" i="1" u="sng" dirty="0">
                <a:solidFill>
                  <a:srgbClr val="022759"/>
                </a:solidFill>
                <a:latin typeface="Times New Roman" panose="02020603050405020304" pitchFamily="18" charset="0"/>
                <a:cs typeface="Times New Roman" panose="02020603050405020304" pitchFamily="18" charset="0"/>
              </a:rPr>
              <a:t>Luật hình sự</a:t>
            </a:r>
            <a:r>
              <a:rPr lang="en-US" sz="4000" b="1" i="1" dirty="0">
                <a:solidFill>
                  <a:srgbClr val="022759"/>
                </a:solidFill>
                <a:latin typeface="Times New Roman" panose="02020603050405020304" pitchFamily="18" charset="0"/>
                <a:cs typeface="Times New Roman" panose="02020603050405020304" pitchFamily="18" charset="0"/>
              </a:rPr>
              <a:t>:</a:t>
            </a:r>
            <a:r>
              <a:rPr lang="vi-VN" sz="4000" b="1" i="1" dirty="0">
                <a:solidFill>
                  <a:srgbClr val="022759"/>
                </a:solidFill>
                <a:latin typeface="Times New Roman" panose="02020603050405020304" pitchFamily="18" charset="0"/>
                <a:cs typeface="Times New Roman" panose="02020603050405020304" pitchFamily="18" charset="0"/>
              </a:rPr>
              <a:t> </a:t>
            </a:r>
            <a:r>
              <a:rPr lang="en-US" sz="4000" b="1" i="1" dirty="0" err="1" smtClean="0">
                <a:solidFill>
                  <a:srgbClr val="022759"/>
                </a:solidFill>
                <a:latin typeface="Times New Roman" panose="02020603050405020304" pitchFamily="18" charset="0"/>
                <a:cs typeface="Times New Roman" panose="02020603050405020304" pitchFamily="18" charset="0"/>
              </a:rPr>
              <a:t>là</a:t>
            </a:r>
            <a:r>
              <a:rPr lang="en-US" sz="4000" b="1" i="1" dirty="0" smtClean="0">
                <a:solidFill>
                  <a:srgbClr val="022759"/>
                </a:solidFill>
                <a:latin typeface="Times New Roman" panose="02020603050405020304" pitchFamily="18" charset="0"/>
                <a:cs typeface="Times New Roman" panose="02020603050405020304" pitchFamily="18" charset="0"/>
              </a:rPr>
              <a:t> </a:t>
            </a:r>
            <a:r>
              <a:rPr lang="vi-VN" sz="4000" b="1" i="1" dirty="0" smtClean="0">
                <a:solidFill>
                  <a:srgbClr val="022759"/>
                </a:solidFill>
                <a:latin typeface="Times New Roman" panose="02020603050405020304" pitchFamily="18" charset="0"/>
                <a:cs typeface="Times New Roman" panose="02020603050405020304" pitchFamily="18" charset="0"/>
              </a:rPr>
              <a:t>một </a:t>
            </a:r>
            <a:r>
              <a:rPr lang="vi-VN" sz="4000" b="1" i="1" dirty="0">
                <a:solidFill>
                  <a:srgbClr val="022759"/>
                </a:solidFill>
                <a:latin typeface="Times New Roman" panose="02020603050405020304" pitchFamily="18" charset="0"/>
                <a:cs typeface="Times New Roman" panose="02020603050405020304" pitchFamily="18" charset="0"/>
              </a:rPr>
              <a:t>ngành luật</a:t>
            </a:r>
            <a:r>
              <a:rPr lang="en-US" sz="4000" b="1" i="1" dirty="0">
                <a:solidFill>
                  <a:srgbClr val="022759"/>
                </a:solidFill>
                <a:latin typeface="Times New Roman" panose="02020603050405020304" pitchFamily="18" charset="0"/>
                <a:cs typeface="Times New Roman" panose="02020603050405020304" pitchFamily="18" charset="0"/>
              </a:rPr>
              <a:t> </a:t>
            </a:r>
            <a:r>
              <a:rPr lang="en-US" sz="4000" b="1" i="1" dirty="0" err="1">
                <a:solidFill>
                  <a:srgbClr val="022759"/>
                </a:solidFill>
                <a:latin typeface="Times New Roman" panose="02020603050405020304" pitchFamily="18" charset="0"/>
                <a:cs typeface="Times New Roman" panose="02020603050405020304" pitchFamily="18" charset="0"/>
              </a:rPr>
              <a:t>độc</a:t>
            </a:r>
            <a:r>
              <a:rPr lang="en-US" sz="4000" b="1" i="1" dirty="0">
                <a:solidFill>
                  <a:srgbClr val="022759"/>
                </a:solidFill>
                <a:latin typeface="Times New Roman" panose="02020603050405020304" pitchFamily="18" charset="0"/>
                <a:cs typeface="Times New Roman" panose="02020603050405020304" pitchFamily="18" charset="0"/>
              </a:rPr>
              <a:t> </a:t>
            </a:r>
            <a:r>
              <a:rPr lang="en-US" sz="4000" b="1" i="1" dirty="0" err="1">
                <a:solidFill>
                  <a:srgbClr val="022759"/>
                </a:solidFill>
                <a:latin typeface="Times New Roman" panose="02020603050405020304" pitchFamily="18" charset="0"/>
                <a:cs typeface="Times New Roman" panose="02020603050405020304" pitchFamily="18" charset="0"/>
              </a:rPr>
              <a:t>lập</a:t>
            </a:r>
            <a:r>
              <a:rPr lang="vi-VN" sz="4000" b="1" i="1" dirty="0">
                <a:solidFill>
                  <a:srgbClr val="022759"/>
                </a:solidFill>
                <a:latin typeface="Times New Roman" panose="02020603050405020304" pitchFamily="18" charset="0"/>
                <a:cs typeface="Times New Roman" panose="02020603050405020304" pitchFamily="18" charset="0"/>
              </a:rPr>
              <a:t> trong hệ thống pháp luật của nước Cộng hòa xã hội chủ nghĩa Việt Nam</a:t>
            </a:r>
            <a:r>
              <a:rPr lang="en-US" sz="4000" b="1" i="1" dirty="0">
                <a:solidFill>
                  <a:srgbClr val="022759"/>
                </a:solidFill>
                <a:latin typeface="Times New Roman" panose="02020603050405020304" pitchFamily="18" charset="0"/>
                <a:cs typeface="Times New Roman" panose="02020603050405020304" pitchFamily="18" charset="0"/>
              </a:rPr>
              <a:t>.</a:t>
            </a:r>
          </a:p>
          <a:p>
            <a:pPr algn="just"/>
            <a:r>
              <a:rPr lang="en-US" sz="4000" b="1" i="1" dirty="0">
                <a:solidFill>
                  <a:srgbClr val="022759"/>
                </a:solidFill>
                <a:latin typeface="Times New Roman" panose="02020603050405020304" pitchFamily="18" charset="0"/>
                <a:cs typeface="Times New Roman" panose="02020603050405020304" pitchFamily="18" charset="0"/>
              </a:rPr>
              <a:t>	B</a:t>
            </a:r>
            <a:r>
              <a:rPr lang="vi-VN" sz="4000" b="1" i="1" dirty="0">
                <a:solidFill>
                  <a:srgbClr val="022759"/>
                </a:solidFill>
                <a:latin typeface="Times New Roman" panose="02020603050405020304" pitchFamily="18" charset="0"/>
                <a:cs typeface="Times New Roman" panose="02020603050405020304" pitchFamily="18" charset="0"/>
              </a:rPr>
              <a:t>ao gồm hệ thống các quy phạm pháp luật do nhà nước ban hành, xác định những hành vi nào nguy hiểm cho xã hội là tội phạm,người phải chịu trách nhiệm hình sự đồng thời quy định hình phạt đối với những tội phạm ấy.</a:t>
            </a:r>
            <a:endParaRPr lang="vi-VN" sz="4000" b="1" dirty="0">
              <a:solidFill>
                <a:srgbClr val="022759"/>
              </a:solidFill>
              <a:latin typeface="Times New Roman" panose="02020603050405020304" pitchFamily="18" charset="0"/>
              <a:cs typeface="Times New Roman" panose="02020603050405020304" pitchFamily="18" charset="0"/>
            </a:endParaRPr>
          </a:p>
          <a:p>
            <a:pPr algn="just"/>
            <a:endParaRPr lang="en-US" dirty="0"/>
          </a:p>
        </p:txBody>
      </p:sp>
      <p:pic>
        <p:nvPicPr>
          <p:cNvPr id="1026" name="Picture 2" descr="Vi phạm luật hình sự và các ví dụ hành vi vi phạm luật hình sự">
            <a:extLst>
              <a:ext uri="{FF2B5EF4-FFF2-40B4-BE49-F238E27FC236}">
                <a16:creationId xmlns:a16="http://schemas.microsoft.com/office/drawing/2014/main" id="{2FF6ABEF-BD3C-7743-4A26-C3B176628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2200" y="4140361"/>
            <a:ext cx="4210851" cy="4286250"/>
          </a:xfrm>
          <a:prstGeom prst="rect">
            <a:avLst/>
          </a:prstGeom>
          <a:noFill/>
          <a:ln w="762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ircle(in)">
                                      <p:cBhvr>
                                        <p:cTn id="1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022759"/>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D82222"/>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sp>
        <p:nvSpPr>
          <p:cNvPr id="18" name="Google Shape;2050;p51">
            <a:extLst>
              <a:ext uri="{FF2B5EF4-FFF2-40B4-BE49-F238E27FC236}">
                <a16:creationId xmlns:a16="http://schemas.microsoft.com/office/drawing/2014/main" id="{73B5A3ED-EE49-2C11-C45A-F72DC3A5662C}"/>
              </a:ext>
            </a:extLst>
          </p:cNvPr>
          <p:cNvSpPr txBox="1">
            <a:spLocks/>
          </p:cNvSpPr>
          <p:nvPr/>
        </p:nvSpPr>
        <p:spPr>
          <a:xfrm>
            <a:off x="7010400" y="6739379"/>
            <a:ext cx="9982200" cy="531900"/>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pPr>
            <a:r>
              <a:rPr lang="vi-VN" sz="5000" b="1" kern="100" dirty="0">
                <a:effectLst/>
                <a:latin typeface="Times New Roman" panose="02020603050405020304" pitchFamily="18" charset="0"/>
                <a:ea typeface="Arial" panose="020B0604020202020204" pitchFamily="34" charset="0"/>
                <a:cs typeface="Times New Roman" panose="02020603050405020304" pitchFamily="18" charset="0"/>
              </a:rPr>
              <a:t>Phòng vệ chính đáng</a:t>
            </a:r>
            <a:endParaRPr lang="en-US" sz="5000" b="1"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3074" name="Picture 2" descr="Dụng cụ tự vệ là gì? Top những đồ tự vệ phòng thân hợp pháp">
            <a:extLst>
              <a:ext uri="{FF2B5EF4-FFF2-40B4-BE49-F238E27FC236}">
                <a16:creationId xmlns:a16="http://schemas.microsoft.com/office/drawing/2014/main" id="{B3834569-62AC-D603-03FD-C986442E2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07482"/>
            <a:ext cx="6096000" cy="36290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hòng vệ chính đáng làm chết người có truy cứu trách nhiệm hình sự không?">
            <a:extLst>
              <a:ext uri="{FF2B5EF4-FFF2-40B4-BE49-F238E27FC236}">
                <a16:creationId xmlns:a16="http://schemas.microsoft.com/office/drawing/2014/main" id="{5F861AD1-AF84-BE3E-9F57-B0FB5A005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0" y="978671"/>
            <a:ext cx="4876800" cy="36027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ế nào là phòng vệ chính đáng và vượt quá giới hạn phòng vệ chính đáng?">
            <a:extLst>
              <a:ext uri="{FF2B5EF4-FFF2-40B4-BE49-F238E27FC236}">
                <a16:creationId xmlns:a16="http://schemas.microsoft.com/office/drawing/2014/main" id="{41C3AD7F-4431-7E36-69DB-63205F538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976504"/>
            <a:ext cx="609600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7692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022759"/>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D82222"/>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sp>
        <p:nvSpPr>
          <p:cNvPr id="18" name="Google Shape;2050;p51">
            <a:extLst>
              <a:ext uri="{FF2B5EF4-FFF2-40B4-BE49-F238E27FC236}">
                <a16:creationId xmlns:a16="http://schemas.microsoft.com/office/drawing/2014/main" id="{73B5A3ED-EE49-2C11-C45A-F72DC3A5662C}"/>
              </a:ext>
            </a:extLst>
          </p:cNvPr>
          <p:cNvSpPr txBox="1">
            <a:spLocks/>
          </p:cNvSpPr>
          <p:nvPr/>
        </p:nvSpPr>
        <p:spPr>
          <a:xfrm>
            <a:off x="5410200" y="8215495"/>
            <a:ext cx="10972800" cy="531900"/>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pPr>
            <a:r>
              <a:rPr lang="vi-VN" sz="5000" b="1" kern="100" dirty="0">
                <a:effectLst/>
                <a:latin typeface="Times New Roman" panose="02020603050405020304" pitchFamily="18" charset="0"/>
                <a:ea typeface="Arial" panose="020B0604020202020204" pitchFamily="34" charset="0"/>
                <a:cs typeface="Times New Roman" panose="02020603050405020304" pitchFamily="18" charset="0"/>
              </a:rPr>
              <a:t>Tình thế cấp thiết</a:t>
            </a:r>
            <a:endParaRPr lang="en-US" sz="5000" b="1"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4100" name="Picture 4" descr="Diễn biến mới về vụ khủng bố bắt cóc con tin tại Kenya">
            <a:extLst>
              <a:ext uri="{FF2B5EF4-FFF2-40B4-BE49-F238E27FC236}">
                <a16:creationId xmlns:a16="http://schemas.microsoft.com/office/drawing/2014/main" id="{87FE5F5B-8849-8E31-E4C5-7EA1B4F0D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0" y="1279573"/>
            <a:ext cx="52578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Vụ khủng bố tại Đắk Lắk và mưu đồ phá vỡ khối đại đoàn kết dân tộc | VTV.VN">
            <a:extLst>
              <a:ext uri="{FF2B5EF4-FFF2-40B4-BE49-F238E27FC236}">
                <a16:creationId xmlns:a16="http://schemas.microsoft.com/office/drawing/2014/main" id="{9547740B-4DA3-A832-EDAE-A9FDCE4F78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4622070"/>
            <a:ext cx="6019800" cy="407339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Tài xế ô tô hất văng 2 tên trộm chó có vi phạm pháp luật?">
            <a:extLst>
              <a:ext uri="{FF2B5EF4-FFF2-40B4-BE49-F238E27FC236}">
                <a16:creationId xmlns:a16="http://schemas.microsoft.com/office/drawing/2014/main" id="{B101F848-1C94-1FD3-8628-92D8147C1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6450" y="1059292"/>
            <a:ext cx="4991100" cy="312300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03 trường hợp được phá dỡ nhà ở khi chữa cháy? Có được bồi thường thiệt">
            <a:extLst>
              <a:ext uri="{FF2B5EF4-FFF2-40B4-BE49-F238E27FC236}">
                <a16:creationId xmlns:a16="http://schemas.microsoft.com/office/drawing/2014/main" id="{18EED97C-8D00-4163-4530-82A923B8E5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0" y="4343609"/>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6471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022759"/>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D82222"/>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sp>
        <p:nvSpPr>
          <p:cNvPr id="18" name="Google Shape;2050;p51">
            <a:extLst>
              <a:ext uri="{FF2B5EF4-FFF2-40B4-BE49-F238E27FC236}">
                <a16:creationId xmlns:a16="http://schemas.microsoft.com/office/drawing/2014/main" id="{73B5A3ED-EE49-2C11-C45A-F72DC3A5662C}"/>
              </a:ext>
            </a:extLst>
          </p:cNvPr>
          <p:cNvSpPr txBox="1">
            <a:spLocks/>
          </p:cNvSpPr>
          <p:nvPr/>
        </p:nvSpPr>
        <p:spPr>
          <a:xfrm>
            <a:off x="1981200" y="6934709"/>
            <a:ext cx="12420600" cy="531900"/>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pPr>
            <a:r>
              <a:rPr lang="vi-VN" kern="100" dirty="0">
                <a:effectLst/>
                <a:latin typeface="Arial" panose="020B0604020202020204" pitchFamily="34" charset="0"/>
                <a:ea typeface="Arial" panose="020B0604020202020204" pitchFamily="34" charset="0"/>
                <a:cs typeface="Cordia New" panose="020B0304020202020204" pitchFamily="34" charset="-34"/>
              </a:rPr>
              <a:t>Gây thiệt hại trong khi bắt giữ người phạm tội</a:t>
            </a:r>
            <a:endParaRPr lang="en-US" kern="100" dirty="0">
              <a:effectLst/>
              <a:latin typeface="Arial" panose="020B0604020202020204" pitchFamily="34" charset="0"/>
              <a:ea typeface="Arial" panose="020B0604020202020204" pitchFamily="34" charset="0"/>
              <a:cs typeface="Cordia New" panose="020B0304020202020204" pitchFamily="34" charset="-34"/>
            </a:endParaRPr>
          </a:p>
        </p:txBody>
      </p:sp>
      <p:pic>
        <p:nvPicPr>
          <p:cNvPr id="5122" name="Picture 2" descr="Vụ tung tin giả về CSGT rượt đuổi làm chết người: Khởi tố 4 đối tượng">
            <a:extLst>
              <a:ext uri="{FF2B5EF4-FFF2-40B4-BE49-F238E27FC236}">
                <a16:creationId xmlns:a16="http://schemas.microsoft.com/office/drawing/2014/main" id="{AD87272C-A856-9861-73A7-8DCB434F2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1115584"/>
            <a:ext cx="7858125" cy="47148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hen thưởng khách hàng, nhân viên ngân hàng trong vụ bắt cướp ở Bình Dương">
            <a:extLst>
              <a:ext uri="{FF2B5EF4-FFF2-40B4-BE49-F238E27FC236}">
                <a16:creationId xmlns:a16="http://schemas.microsoft.com/office/drawing/2014/main" id="{AEB4B7DC-4B95-BFA4-81C1-421EA0D97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083006"/>
            <a:ext cx="7904416" cy="4446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512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022759"/>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D82222"/>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sp>
        <p:nvSpPr>
          <p:cNvPr id="18" name="Google Shape;2050;p51">
            <a:extLst>
              <a:ext uri="{FF2B5EF4-FFF2-40B4-BE49-F238E27FC236}">
                <a16:creationId xmlns:a16="http://schemas.microsoft.com/office/drawing/2014/main" id="{73B5A3ED-EE49-2C11-C45A-F72DC3A5662C}"/>
              </a:ext>
            </a:extLst>
          </p:cNvPr>
          <p:cNvSpPr txBox="1">
            <a:spLocks/>
          </p:cNvSpPr>
          <p:nvPr/>
        </p:nvSpPr>
        <p:spPr>
          <a:xfrm>
            <a:off x="-350941" y="8270658"/>
            <a:ext cx="18957002" cy="682059"/>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pPr>
            <a:r>
              <a:rPr lang="vi-VN" sz="3800" b="1" dirty="0">
                <a:effectLst/>
                <a:latin typeface="Times New Roman" panose="02020603050405020304" pitchFamily="18" charset="0"/>
                <a:ea typeface="Arial" panose="020B0604020202020204" pitchFamily="34" charset="0"/>
                <a:cs typeface="Times New Roman" panose="02020603050405020304" pitchFamily="18" charset="0"/>
              </a:rPr>
              <a:t>Rủi ro trong nghiên cứu, thử nghiệm, áp dụng tiến bộ khoa học, kỹ thuật và công nghệ</a:t>
            </a:r>
            <a:endParaRPr lang="en-US" sz="3800" b="1"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6146" name="Picture 2" descr="Trường hợp rủi ro trong nghiên cứu, thử nghiệm, áp dụng tiến bộ khoa học,  kỹ thuật, công nghệ và thi hành mệnh lệnh của người chỉ huy hoặc của cấp  trên">
            <a:extLst>
              <a:ext uri="{FF2B5EF4-FFF2-40B4-BE49-F238E27FC236}">
                <a16:creationId xmlns:a16="http://schemas.microsoft.com/office/drawing/2014/main" id="{0004751A-0060-F7CF-9C9F-24278955C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199" y="985428"/>
            <a:ext cx="5181601" cy="30988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rách nhiệm của người đứng đầu cơ sở thí nghiệm, nghiên cứu khoa học -  Trung tâm ứng phó sự cố An Toàn Môi Trường">
            <a:extLst>
              <a:ext uri="{FF2B5EF4-FFF2-40B4-BE49-F238E27FC236}">
                <a16:creationId xmlns:a16="http://schemas.microsoft.com/office/drawing/2014/main" id="{40FD9297-2B3F-FCFC-07CC-18AEE6B2E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01598" y="4802198"/>
            <a:ext cx="4871070" cy="32538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Khám phá các loại thuốc trị đau đầu chóng mặt thường dùng • Hello Bacsi">
            <a:extLst>
              <a:ext uri="{FF2B5EF4-FFF2-40B4-BE49-F238E27FC236}">
                <a16:creationId xmlns:a16="http://schemas.microsoft.com/office/drawing/2014/main" id="{6A06302C-91DD-8291-4F44-CC9E6EF32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2128" y="4982578"/>
            <a:ext cx="5059143" cy="291407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Phần 5: Nguyên nhân gen của động kinh | Vinmec">
            <a:extLst>
              <a:ext uri="{FF2B5EF4-FFF2-40B4-BE49-F238E27FC236}">
                <a16:creationId xmlns:a16="http://schemas.microsoft.com/office/drawing/2014/main" id="{08899B47-242C-5FDB-30A8-B3280AC337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901" y="4751587"/>
            <a:ext cx="5588900" cy="31450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ông nghệ trí tuệ nhân tạo – lợi ích đan xen cùng những rủi ro">
            <a:extLst>
              <a:ext uri="{FF2B5EF4-FFF2-40B4-BE49-F238E27FC236}">
                <a16:creationId xmlns:a16="http://schemas.microsoft.com/office/drawing/2014/main" id="{2DEAC16E-215E-85F3-9F24-3DE7B578A0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3500" y="916633"/>
            <a:ext cx="6438899" cy="336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0076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022759"/>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D82222"/>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sp>
        <p:nvSpPr>
          <p:cNvPr id="18" name="Google Shape;2050;p51">
            <a:extLst>
              <a:ext uri="{FF2B5EF4-FFF2-40B4-BE49-F238E27FC236}">
                <a16:creationId xmlns:a16="http://schemas.microsoft.com/office/drawing/2014/main" id="{73B5A3ED-EE49-2C11-C45A-F72DC3A5662C}"/>
              </a:ext>
            </a:extLst>
          </p:cNvPr>
          <p:cNvSpPr txBox="1">
            <a:spLocks/>
          </p:cNvSpPr>
          <p:nvPr/>
        </p:nvSpPr>
        <p:spPr>
          <a:xfrm>
            <a:off x="1143000" y="7654351"/>
            <a:ext cx="16002000" cy="1115102"/>
          </a:xfrm>
          <a:prstGeom prst="rect">
            <a:avLst/>
          </a:prstGeom>
        </p:spPr>
        <p:txBody>
          <a:bodyPr spcFirstLastPara="1" wrap="square" lIns="91425" tIns="91425" rIns="91425" bIns="91425"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07000"/>
              </a:lnSpc>
              <a:spcAft>
                <a:spcPts val="800"/>
              </a:spcAft>
            </a:pPr>
            <a:r>
              <a:rPr lang="vi-VN" sz="5000" b="1" kern="100" dirty="0">
                <a:effectLst/>
                <a:latin typeface="Times New Roman" panose="02020603050405020304" pitchFamily="18" charset="0"/>
                <a:ea typeface="Arial" panose="020B0604020202020204" pitchFamily="34" charset="0"/>
                <a:cs typeface="Times New Roman" panose="02020603050405020304" pitchFamily="18" charset="0"/>
              </a:rPr>
              <a:t>Thi hành mệnh lệnh của người chỉ huy hoặc của cấp trên</a:t>
            </a:r>
            <a:endParaRPr lang="en-US" sz="5000" b="1" kern="100"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7170" name="Picture 2" descr="3469. Hơn chục tỉnh, thành lập lực lượng trấn áp biểu tình">
            <a:extLst>
              <a:ext uri="{FF2B5EF4-FFF2-40B4-BE49-F238E27FC236}">
                <a16:creationId xmlns:a16="http://schemas.microsoft.com/office/drawing/2014/main" id="{929E587D-513E-F312-5F6C-55A0FA71B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2080575"/>
            <a:ext cx="7848600" cy="494638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hòng, chống tội phạm cướp tại các ngân hàng và cơ sở kinh doanh có giá trị  lớn">
            <a:extLst>
              <a:ext uri="{FF2B5EF4-FFF2-40B4-BE49-F238E27FC236}">
                <a16:creationId xmlns:a16="http://schemas.microsoft.com/office/drawing/2014/main" id="{8F7DC99C-7703-D16D-C25C-F2545B28A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2062512"/>
            <a:ext cx="8686800" cy="488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4793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84659" y="9968157"/>
            <a:ext cx="19221178" cy="586193"/>
            <a:chOff x="0" y="0"/>
            <a:chExt cx="6461577" cy="197060"/>
          </a:xfrm>
        </p:grpSpPr>
        <p:sp>
          <p:nvSpPr>
            <p:cNvPr id="12" name="Freeform 12"/>
            <p:cNvSpPr/>
            <p:nvPr/>
          </p:nvSpPr>
          <p:spPr>
            <a:xfrm>
              <a:off x="0" y="0"/>
              <a:ext cx="6461577" cy="197060"/>
            </a:xfrm>
            <a:custGeom>
              <a:avLst/>
              <a:gdLst/>
              <a:ahLst/>
              <a:cxnLst/>
              <a:rect l="l" t="t" r="r" b="b"/>
              <a:pathLst>
                <a:path w="6461577" h="197060">
                  <a:moveTo>
                    <a:pt x="0" y="0"/>
                  </a:moveTo>
                  <a:lnTo>
                    <a:pt x="6461577" y="0"/>
                  </a:lnTo>
                  <a:lnTo>
                    <a:pt x="6461577" y="197060"/>
                  </a:lnTo>
                  <a:lnTo>
                    <a:pt x="0" y="197060"/>
                  </a:lnTo>
                  <a:close/>
                </a:path>
              </a:pathLst>
            </a:custGeom>
            <a:solidFill>
              <a:srgbClr val="FFFFFF"/>
            </a:solidFill>
          </p:spPr>
          <p:txBody>
            <a:bodyPr/>
            <a:lstStyle/>
            <a:p>
              <a:endParaRPr lang="en-US"/>
            </a:p>
          </p:txBody>
        </p:sp>
        <p:sp>
          <p:nvSpPr>
            <p:cNvPr id="13" name="TextBox 13"/>
            <p:cNvSpPr txBox="1"/>
            <p:nvPr/>
          </p:nvSpPr>
          <p:spPr>
            <a:xfrm>
              <a:off x="0" y="-28575"/>
              <a:ext cx="6461577" cy="225635"/>
            </a:xfrm>
            <a:prstGeom prst="rect">
              <a:avLst/>
            </a:prstGeom>
          </p:spPr>
          <p:txBody>
            <a:bodyPr lIns="50800" tIns="50800" rIns="50800" bIns="50800" rtlCol="0" anchor="ctr"/>
            <a:lstStyle/>
            <a:p>
              <a:pPr algn="ctr">
                <a:lnSpc>
                  <a:spcPts val="2659"/>
                </a:lnSpc>
              </a:pPr>
              <a:endParaRPr/>
            </a:p>
          </p:txBody>
        </p:sp>
      </p:gr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563531"/>
          </a:xfrm>
          <a:prstGeom prst="rect">
            <a:avLst/>
          </a:prstGeom>
        </p:spPr>
      </p:pic>
      <p:sp>
        <p:nvSpPr>
          <p:cNvPr id="21" name="Rectangle 20"/>
          <p:cNvSpPr/>
          <p:nvPr/>
        </p:nvSpPr>
        <p:spPr>
          <a:xfrm>
            <a:off x="7620000" y="2247900"/>
            <a:ext cx="9982200" cy="3046988"/>
          </a:xfrm>
          <a:prstGeom prst="rect">
            <a:avLst/>
          </a:prstGeom>
        </p:spPr>
        <p:txBody>
          <a:bodyPr wrap="square">
            <a:spAutoFit/>
          </a:bodyPr>
          <a:lstStyle/>
          <a:p>
            <a:pPr algn="ctr"/>
            <a:r>
              <a:rPr lang="en-US" sz="9600" b="1" dirty="0" smtClean="0">
                <a:solidFill>
                  <a:schemeClr val="accent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THANKS FOR WATCHING</a:t>
            </a:r>
            <a:endParaRPr lang="en-US" sz="9600" b="1" dirty="0">
              <a:solidFill>
                <a:schemeClr val="accent5"/>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8" name="Rectangle: Rounded Corners 17">
            <a:extLst>
              <a:ext uri="{FF2B5EF4-FFF2-40B4-BE49-F238E27FC236}">
                <a16:creationId xmlns:a16="http://schemas.microsoft.com/office/drawing/2014/main" id="{74888699-89B1-C9DA-BBBD-7CDDE4DB63F8}"/>
              </a:ext>
            </a:extLst>
          </p:cNvPr>
          <p:cNvSpPr/>
          <p:nvPr/>
        </p:nvSpPr>
        <p:spPr>
          <a:xfrm>
            <a:off x="4156772" y="878726"/>
            <a:ext cx="10854628"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VỀ LUẬT HÌNH SỰ</a:t>
            </a:r>
          </a:p>
        </p:txBody>
      </p:sp>
      <p:sp>
        <p:nvSpPr>
          <p:cNvPr id="22" name="Rectangle: Rounded Corners 21">
            <a:extLst>
              <a:ext uri="{FF2B5EF4-FFF2-40B4-BE49-F238E27FC236}">
                <a16:creationId xmlns:a16="http://schemas.microsoft.com/office/drawing/2014/main" id="{76D84921-0E90-B65C-EFAB-633667FFDDF2}"/>
              </a:ext>
            </a:extLst>
          </p:cNvPr>
          <p:cNvSpPr/>
          <p:nvPr/>
        </p:nvSpPr>
        <p:spPr>
          <a:xfrm>
            <a:off x="533399" y="2504416"/>
            <a:ext cx="14478001"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tượng</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điều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chỉnh</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phương</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pháp</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điều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chỉnh</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8B1B2DAC-14C6-7562-6859-3013C996E9F5}"/>
              </a:ext>
            </a:extLst>
          </p:cNvPr>
          <p:cNvSpPr/>
          <p:nvPr/>
        </p:nvSpPr>
        <p:spPr>
          <a:xfrm>
            <a:off x="514350" y="3915109"/>
            <a:ext cx="9829800" cy="389139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29400C-C174-2782-BF7C-A79A4100F10D}"/>
              </a:ext>
            </a:extLst>
          </p:cNvPr>
          <p:cNvSpPr txBox="1"/>
          <p:nvPr/>
        </p:nvSpPr>
        <p:spPr>
          <a:xfrm>
            <a:off x="1066800" y="4130106"/>
            <a:ext cx="8724900" cy="3785652"/>
          </a:xfrm>
          <a:prstGeom prst="rect">
            <a:avLst/>
          </a:prstGeom>
          <a:noFill/>
        </p:spPr>
        <p:txBody>
          <a:bodyPr wrap="square" rtlCol="0">
            <a:spAutoFit/>
          </a:bodyPr>
          <a:lstStyle/>
          <a:p>
            <a:pPr algn="just"/>
            <a:r>
              <a:rPr lang="vi-VN" sz="4000" b="1" dirty="0">
                <a:solidFill>
                  <a:srgbClr val="022759"/>
                </a:solidFill>
                <a:latin typeface="Times New Roman" panose="02020603050405020304" pitchFamily="18" charset="0"/>
                <a:cs typeface="Times New Roman" panose="02020603050405020304" pitchFamily="18" charset="0"/>
              </a:rPr>
              <a:t>Đối tượng điều chỉnh của luật hình sự là những quan hệ xã hội phát sinh giữa nhà nước với người phạm tội khi người này thực hiện một hành vi mà Nhà nước quy định là tội phạm</a:t>
            </a:r>
          </a:p>
          <a:p>
            <a:pPr algn="just"/>
            <a:endParaRPr lang="en-US" sz="4000" b="1" dirty="0">
              <a:solidFill>
                <a:srgbClr val="022759"/>
              </a:solidFill>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5808" y="3977259"/>
            <a:ext cx="6798792" cy="4524287"/>
          </a:xfrm>
          <a:prstGeom prst="rect">
            <a:avLst/>
          </a:prstGeom>
        </p:spPr>
      </p:pic>
    </p:spTree>
    <p:extLst>
      <p:ext uri="{BB962C8B-B14F-4D97-AF65-F5344CB8AC3E}">
        <p14:creationId xmlns:p14="http://schemas.microsoft.com/office/powerpoint/2010/main" val="186836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8" name="Rectangle: Rounded Corners 17">
            <a:extLst>
              <a:ext uri="{FF2B5EF4-FFF2-40B4-BE49-F238E27FC236}">
                <a16:creationId xmlns:a16="http://schemas.microsoft.com/office/drawing/2014/main" id="{74888699-89B1-C9DA-BBBD-7CDDE4DB63F8}"/>
              </a:ext>
            </a:extLst>
          </p:cNvPr>
          <p:cNvSpPr/>
          <p:nvPr/>
        </p:nvSpPr>
        <p:spPr>
          <a:xfrm>
            <a:off x="4156772" y="878726"/>
            <a:ext cx="10626028"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VỀ LUẬT HÌNH SỰ</a:t>
            </a:r>
          </a:p>
        </p:txBody>
      </p:sp>
      <p:sp>
        <p:nvSpPr>
          <p:cNvPr id="22" name="Rectangle: Rounded Corners 21">
            <a:extLst>
              <a:ext uri="{FF2B5EF4-FFF2-40B4-BE49-F238E27FC236}">
                <a16:creationId xmlns:a16="http://schemas.microsoft.com/office/drawing/2014/main" id="{76D84921-0E90-B65C-EFAB-633667FFDDF2}"/>
              </a:ext>
            </a:extLst>
          </p:cNvPr>
          <p:cNvSpPr/>
          <p:nvPr/>
        </p:nvSpPr>
        <p:spPr>
          <a:xfrm>
            <a:off x="533399" y="2504416"/>
            <a:ext cx="14478001"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Đối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tượng</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điều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chỉnh</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phương</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pháp</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điều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chỉnh</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8B1B2DAC-14C6-7562-6859-3013C996E9F5}"/>
              </a:ext>
            </a:extLst>
          </p:cNvPr>
          <p:cNvSpPr/>
          <p:nvPr/>
        </p:nvSpPr>
        <p:spPr>
          <a:xfrm>
            <a:off x="514349" y="3915108"/>
            <a:ext cx="11905315" cy="5312421"/>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F129400C-C174-2782-BF7C-A79A4100F10D}"/>
              </a:ext>
            </a:extLst>
          </p:cNvPr>
          <p:cNvSpPr txBox="1"/>
          <p:nvPr/>
        </p:nvSpPr>
        <p:spPr>
          <a:xfrm>
            <a:off x="790574" y="4130106"/>
            <a:ext cx="11172826" cy="5601533"/>
          </a:xfrm>
          <a:prstGeom prst="rect">
            <a:avLst/>
          </a:prstGeom>
          <a:noFill/>
        </p:spPr>
        <p:txBody>
          <a:bodyPr wrap="square" rtlCol="0">
            <a:spAutoFit/>
          </a:bodyPr>
          <a:lstStyle/>
          <a:p>
            <a:pPr algn="just"/>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Phương pháp điều chỉnh của luật hình sự là phương pháp quyền uy.</a:t>
            </a:r>
            <a:endParaRPr lang="vi-VN" sz="4000" b="1" dirty="0">
              <a:solidFill>
                <a:srgbClr val="022759"/>
              </a:solidFill>
              <a:effectLst/>
              <a:latin typeface="Calibri" panose="020F0502020204030204" pitchFamily="34" charset="0"/>
              <a:cs typeface="Times New Roman" panose="02020603050405020304" pitchFamily="18" charset="0"/>
            </a:endParaRPr>
          </a:p>
          <a:p>
            <a:pPr algn="just"/>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Nhà nước có </a:t>
            </a:r>
            <a:r>
              <a:rPr lang="vi-VN" sz="4000" b="1" dirty="0" smtClean="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quyền </a:t>
            </a:r>
            <a:r>
              <a:rPr lang="vi-VN"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định đoạt số phận của người phạm tội, buộc họ phải chịu trách nhiệm hình sự về tội phạm mà họ gây ra. </a:t>
            </a:r>
            <a:r>
              <a:rPr lang="en-US" sz="4000" b="1" dirty="0" err="1"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Đó</a:t>
            </a:r>
            <a:r>
              <a:rPr lang="en-US" sz="4000" b="1" dirty="0" smtClean="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l</a:t>
            </a:r>
            <a:r>
              <a:rPr lang="vi-VN" sz="4000" b="1" dirty="0" smtClean="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à trách nhiệm thuộc về cá nhân người phạm tội, phải do chính người phạm tội gánh chịu một cách trực tiếp.</a:t>
            </a:r>
            <a:endParaRPr lang="vi-VN" sz="4000" b="1" dirty="0" smtClean="0">
              <a:solidFill>
                <a:srgbClr val="022759"/>
              </a:solidFill>
              <a:effectLst/>
              <a:latin typeface="Calibri" panose="020F0502020204030204" pitchFamily="34" charset="0"/>
              <a:cs typeface="Times New Roman" panose="02020603050405020304" pitchFamily="18" charset="0"/>
            </a:endParaRPr>
          </a:p>
          <a:p>
            <a:pPr algn="just"/>
            <a:endParaRPr lang="en-US" sz="3800" b="1" dirty="0">
              <a:solidFill>
                <a:srgbClr val="022759"/>
              </a:solidFill>
              <a:latin typeface="+mj-lt"/>
            </a:endParaRPr>
          </a:p>
        </p:txBody>
      </p:sp>
      <p:pic>
        <p:nvPicPr>
          <p:cNvPr id="1026" name="Picture 2" descr="Sự Phán Xét, Sự Trừng Phạt, Sự Công Bằng"/>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2650122" y="3753830"/>
            <a:ext cx="5223681" cy="5015623"/>
          </a:xfrm>
          <a:prstGeom prst="rect">
            <a:avLst/>
          </a:prstGeom>
          <a:solidFill>
            <a:srgbClr val="FFFF00"/>
          </a:solidFill>
          <a:ln w="190500" cap="sq">
            <a:solidFill>
              <a:srgbClr val="00206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14296804"/>
      </p:ext>
    </p:extLst>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8" name="Rectangle: Rounded Corners 17">
            <a:extLst>
              <a:ext uri="{FF2B5EF4-FFF2-40B4-BE49-F238E27FC236}">
                <a16:creationId xmlns:a16="http://schemas.microsoft.com/office/drawing/2014/main" id="{74888699-89B1-C9DA-BBBD-7CDDE4DB63F8}"/>
              </a:ext>
            </a:extLst>
          </p:cNvPr>
          <p:cNvSpPr/>
          <p:nvPr/>
        </p:nvSpPr>
        <p:spPr>
          <a:xfrm>
            <a:off x="4156772" y="878726"/>
            <a:ext cx="10930828"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VỀ LUẬT HÌNH SỰ</a:t>
            </a:r>
          </a:p>
        </p:txBody>
      </p:sp>
      <p:sp>
        <p:nvSpPr>
          <p:cNvPr id="22" name="Rectangle: Rounded Corners 21">
            <a:extLst>
              <a:ext uri="{FF2B5EF4-FFF2-40B4-BE49-F238E27FC236}">
                <a16:creationId xmlns:a16="http://schemas.microsoft.com/office/drawing/2014/main" id="{76D84921-0E90-B65C-EFAB-633667FFDDF2}"/>
              </a:ext>
            </a:extLst>
          </p:cNvPr>
          <p:cNvSpPr/>
          <p:nvPr/>
        </p:nvSpPr>
        <p:spPr>
          <a:xfrm>
            <a:off x="533399" y="2504416"/>
            <a:ext cx="11887201"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Các</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nguyên</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tắc</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cơ</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bản</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của</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luật</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hình</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sự</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8B1B2DAC-14C6-7562-6859-3013C996E9F5}"/>
              </a:ext>
            </a:extLst>
          </p:cNvPr>
          <p:cNvSpPr/>
          <p:nvPr/>
        </p:nvSpPr>
        <p:spPr>
          <a:xfrm>
            <a:off x="533400" y="3924300"/>
            <a:ext cx="12420600" cy="5248998"/>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F59C0913-C316-B9EA-D840-6BE90C0C42BC}"/>
              </a:ext>
            </a:extLst>
          </p:cNvPr>
          <p:cNvSpPr txBox="1"/>
          <p:nvPr/>
        </p:nvSpPr>
        <p:spPr>
          <a:xfrm>
            <a:off x="790574" y="4130106"/>
            <a:ext cx="11630026" cy="6186309"/>
          </a:xfrm>
          <a:prstGeom prst="rect">
            <a:avLst/>
          </a:prstGeom>
          <a:noFill/>
        </p:spPr>
        <p:txBody>
          <a:bodyPr wrap="square" rtlCol="0">
            <a:spAutoFit/>
          </a:bodyPr>
          <a:lstStyle/>
          <a:p>
            <a:pPr algn="just"/>
            <a:r>
              <a:rPr lang="en-US" sz="3800" b="1" dirty="0">
                <a:solidFill>
                  <a:srgbClr val="022759"/>
                </a:solidFill>
                <a:latin typeface="Times New Roman" panose="02020603050405020304" pitchFamily="18" charset="0"/>
                <a:cs typeface="Times New Roman" panose="02020603050405020304" pitchFamily="18" charset="0"/>
              </a:rPr>
              <a:t>	</a:t>
            </a:r>
            <a:r>
              <a:rPr lang="en-US" sz="4000" b="1" dirty="0">
                <a:solidFill>
                  <a:srgbClr val="022759"/>
                </a:solidFill>
                <a:latin typeface="Times New Roman" panose="02020603050405020304" pitchFamily="18" charset="0"/>
                <a:cs typeface="Times New Roman" panose="02020603050405020304" pitchFamily="18" charset="0"/>
              </a:rPr>
              <a:t>-</a:t>
            </a:r>
            <a:r>
              <a:rPr lang="vi-VN"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Các nguyên tắc cơ bản của luật hình sự Việt Nam là các tư tưởng chỉ đạo, là cơ sở cho hoạt động xây dựng và áp dụng pháp luật hình sự</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Pháp</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chế</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xã</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hội</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chủ</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nghĩa</a:t>
            </a:r>
            <a:endPar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D</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ân</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chủ</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xã</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hội</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chủ</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nghĩa</a:t>
            </a:r>
            <a:endPar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Nhân</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đạo</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xã</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hội</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chủ</a:t>
            </a:r>
            <a:r>
              <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nghĩa</a:t>
            </a:r>
            <a:endParaRPr lang="en-US" sz="40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hài</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hòa</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chủ</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yêu</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tinh</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thần</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quốc</a:t>
            </a:r>
            <a:r>
              <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tế</a:t>
            </a:r>
            <a:endParaRPr lang="en-US" sz="40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vi-VN" sz="3800" b="1" dirty="0">
              <a:solidFill>
                <a:srgbClr val="022759"/>
              </a:solidFill>
              <a:effectLst/>
              <a:latin typeface="Times New Roman" panose="02020603050405020304" pitchFamily="18" charset="0"/>
              <a:cs typeface="Times New Roman" panose="02020603050405020304" pitchFamily="18" charset="0"/>
            </a:endParaRPr>
          </a:p>
          <a:p>
            <a:pPr algn="just"/>
            <a:endParaRPr lang="en-US" sz="3800" b="1" dirty="0">
              <a:solidFill>
                <a:srgbClr val="022759"/>
              </a:solidFill>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cstate="print">
            <a:duotone>
              <a:prstClr val="black"/>
              <a:schemeClr val="tx2">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13041355" y="4130106"/>
            <a:ext cx="5246645" cy="4639347"/>
          </a:xfrm>
          <a:prstGeom prst="rect">
            <a:avLst/>
          </a:prstGeom>
        </p:spPr>
      </p:pic>
    </p:spTree>
    <p:extLst>
      <p:ext uri="{BB962C8B-B14F-4D97-AF65-F5344CB8AC3E}">
        <p14:creationId xmlns:p14="http://schemas.microsoft.com/office/powerpoint/2010/main" val="597213150"/>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8" name="Rectangle: Rounded Corners 17">
            <a:extLst>
              <a:ext uri="{FF2B5EF4-FFF2-40B4-BE49-F238E27FC236}">
                <a16:creationId xmlns:a16="http://schemas.microsoft.com/office/drawing/2014/main" id="{74888699-89B1-C9DA-BBBD-7CDDE4DB63F8}"/>
              </a:ext>
            </a:extLst>
          </p:cNvPr>
          <p:cNvSpPr/>
          <p:nvPr/>
        </p:nvSpPr>
        <p:spPr>
          <a:xfrm>
            <a:off x="4156772" y="878726"/>
            <a:ext cx="10778428"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VỀ LUẬT HÌNH SỰ</a:t>
            </a:r>
          </a:p>
        </p:txBody>
      </p:sp>
      <p:sp>
        <p:nvSpPr>
          <p:cNvPr id="22" name="Rectangle: Rounded Corners 21">
            <a:extLst>
              <a:ext uri="{FF2B5EF4-FFF2-40B4-BE49-F238E27FC236}">
                <a16:creationId xmlns:a16="http://schemas.microsoft.com/office/drawing/2014/main" id="{76D84921-0E90-B65C-EFAB-633667FFDDF2}"/>
              </a:ext>
            </a:extLst>
          </p:cNvPr>
          <p:cNvSpPr/>
          <p:nvPr/>
        </p:nvSpPr>
        <p:spPr>
          <a:xfrm>
            <a:off x="533399" y="2504416"/>
            <a:ext cx="4572001"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Câu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hỏi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8B1B2DAC-14C6-7562-6859-3013C996E9F5}"/>
              </a:ext>
            </a:extLst>
          </p:cNvPr>
          <p:cNvSpPr/>
          <p:nvPr/>
        </p:nvSpPr>
        <p:spPr>
          <a:xfrm>
            <a:off x="6705600" y="2637683"/>
            <a:ext cx="9448800" cy="1261884"/>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F66514A4-F07D-9E47-184A-202A6A1F0E66}"/>
              </a:ext>
            </a:extLst>
          </p:cNvPr>
          <p:cNvSpPr txBox="1"/>
          <p:nvPr/>
        </p:nvSpPr>
        <p:spPr>
          <a:xfrm>
            <a:off x="7206493" y="2956526"/>
            <a:ext cx="11630026" cy="1261884"/>
          </a:xfrm>
          <a:prstGeom prst="rect">
            <a:avLst/>
          </a:prstGeom>
          <a:noFill/>
        </p:spPr>
        <p:txBody>
          <a:bodyPr wrap="square" rtlCol="0">
            <a:spAutoFit/>
          </a:bodyPr>
          <a:lstStyle/>
          <a:p>
            <a:pPr algn="just"/>
            <a:r>
              <a:rPr lang="en-US" sz="38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luật</a:t>
            </a:r>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mới</a:t>
            </a:r>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Bộ</a:t>
            </a:r>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luật</a:t>
            </a:r>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nào</a:t>
            </a:r>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3800" b="1" dirty="0">
              <a:solidFill>
                <a:srgbClr val="022759"/>
              </a:solidFill>
              <a:effectLst/>
              <a:latin typeface="Times New Roman" panose="02020603050405020304" pitchFamily="18" charset="0"/>
              <a:cs typeface="Times New Roman" panose="02020603050405020304" pitchFamily="18" charset="0"/>
            </a:endParaRPr>
          </a:p>
          <a:p>
            <a:pPr algn="just"/>
            <a:endParaRPr lang="en-US" sz="3800" b="1" dirty="0">
              <a:solidFill>
                <a:srgbClr val="022759"/>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E5A91CAE-3C4E-B66C-2114-DB660B31E384}"/>
              </a:ext>
            </a:extLst>
          </p:cNvPr>
          <p:cNvSpPr/>
          <p:nvPr/>
        </p:nvSpPr>
        <p:spPr>
          <a:xfrm>
            <a:off x="2628900" y="5094092"/>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A. </a:t>
            </a:r>
            <a:r>
              <a:rPr lang="en-US" sz="3500" b="1" dirty="0" err="1">
                <a:solidFill>
                  <a:srgbClr val="022759"/>
                </a:solidFill>
                <a:latin typeface="Times New Roman" panose="02020603050405020304" pitchFamily="18" charset="0"/>
                <a:cs typeface="Times New Roman" panose="02020603050405020304" pitchFamily="18" charset="0"/>
              </a:rPr>
              <a:t>Bộ</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luật</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Hình</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sự</a:t>
            </a:r>
            <a:r>
              <a:rPr lang="en-US" sz="3500" b="1" dirty="0">
                <a:solidFill>
                  <a:srgbClr val="022759"/>
                </a:solidFill>
                <a:latin typeface="Times New Roman" panose="02020603050405020304" pitchFamily="18" charset="0"/>
                <a:cs typeface="Times New Roman" panose="02020603050405020304" pitchFamily="18" charset="0"/>
              </a:rPr>
              <a:t> 2019</a:t>
            </a:r>
          </a:p>
        </p:txBody>
      </p:sp>
      <p:sp>
        <p:nvSpPr>
          <p:cNvPr id="16" name="Rectangle: Rounded Corners 15">
            <a:extLst>
              <a:ext uri="{FF2B5EF4-FFF2-40B4-BE49-F238E27FC236}">
                <a16:creationId xmlns:a16="http://schemas.microsoft.com/office/drawing/2014/main" id="{429691BE-E0D7-AB34-776D-3FAB2F35110C}"/>
              </a:ext>
            </a:extLst>
          </p:cNvPr>
          <p:cNvSpPr/>
          <p:nvPr/>
        </p:nvSpPr>
        <p:spPr>
          <a:xfrm>
            <a:off x="2646153" y="7048133"/>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B. </a:t>
            </a:r>
            <a:r>
              <a:rPr lang="en-US" sz="3500" b="1" dirty="0" err="1">
                <a:solidFill>
                  <a:srgbClr val="022759"/>
                </a:solidFill>
                <a:latin typeface="Times New Roman" panose="02020603050405020304" pitchFamily="18" charset="0"/>
                <a:cs typeface="Times New Roman" panose="02020603050405020304" pitchFamily="18" charset="0"/>
              </a:rPr>
              <a:t>Bộ</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luật</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Hình</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sự</a:t>
            </a:r>
            <a:r>
              <a:rPr lang="en-US" sz="3500" b="1" dirty="0">
                <a:solidFill>
                  <a:srgbClr val="022759"/>
                </a:solidFill>
                <a:latin typeface="Times New Roman" panose="02020603050405020304" pitchFamily="18" charset="0"/>
                <a:cs typeface="Times New Roman" panose="02020603050405020304" pitchFamily="18" charset="0"/>
              </a:rPr>
              <a:t> 2022</a:t>
            </a:r>
          </a:p>
        </p:txBody>
      </p:sp>
      <p:sp>
        <p:nvSpPr>
          <p:cNvPr id="17" name="Rectangle: Rounded Corners 16">
            <a:extLst>
              <a:ext uri="{FF2B5EF4-FFF2-40B4-BE49-F238E27FC236}">
                <a16:creationId xmlns:a16="http://schemas.microsoft.com/office/drawing/2014/main" id="{A06BF3E2-8957-CE92-EBCC-0AD8C2FA6119}"/>
              </a:ext>
            </a:extLst>
          </p:cNvPr>
          <p:cNvSpPr/>
          <p:nvPr/>
        </p:nvSpPr>
        <p:spPr>
          <a:xfrm>
            <a:off x="12039600" y="7014208"/>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D. </a:t>
            </a:r>
            <a:r>
              <a:rPr lang="en-US" sz="3500" b="1" dirty="0" err="1">
                <a:solidFill>
                  <a:srgbClr val="022759"/>
                </a:solidFill>
                <a:latin typeface="Times New Roman" panose="02020603050405020304" pitchFamily="18" charset="0"/>
                <a:cs typeface="Times New Roman" panose="02020603050405020304" pitchFamily="18" charset="0"/>
              </a:rPr>
              <a:t>Bộ</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luật</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Hình</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sự</a:t>
            </a:r>
            <a:r>
              <a:rPr lang="en-US" sz="3500" b="1" dirty="0">
                <a:solidFill>
                  <a:srgbClr val="022759"/>
                </a:solidFill>
                <a:latin typeface="Times New Roman" panose="02020603050405020304" pitchFamily="18" charset="0"/>
                <a:cs typeface="Times New Roman" panose="02020603050405020304" pitchFamily="18" charset="0"/>
              </a:rPr>
              <a:t> 2018</a:t>
            </a:r>
          </a:p>
        </p:txBody>
      </p:sp>
      <p:sp>
        <p:nvSpPr>
          <p:cNvPr id="19" name="Rectangle: Rounded Corners 18">
            <a:extLst>
              <a:ext uri="{FF2B5EF4-FFF2-40B4-BE49-F238E27FC236}">
                <a16:creationId xmlns:a16="http://schemas.microsoft.com/office/drawing/2014/main" id="{683F31D0-5E73-697D-CCDC-B619B2FF9D95}"/>
              </a:ext>
            </a:extLst>
          </p:cNvPr>
          <p:cNvSpPr/>
          <p:nvPr/>
        </p:nvSpPr>
        <p:spPr>
          <a:xfrm>
            <a:off x="12039600" y="5095654"/>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C. </a:t>
            </a:r>
            <a:r>
              <a:rPr lang="en-US" sz="3500" b="1" dirty="0" err="1">
                <a:solidFill>
                  <a:srgbClr val="022759"/>
                </a:solidFill>
                <a:latin typeface="Times New Roman" panose="02020603050405020304" pitchFamily="18" charset="0"/>
                <a:cs typeface="Times New Roman" panose="02020603050405020304" pitchFamily="18" charset="0"/>
              </a:rPr>
              <a:t>Bộ</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luật</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Hình</a:t>
            </a:r>
            <a:r>
              <a:rPr lang="en-US" sz="3500" b="1" dirty="0">
                <a:solidFill>
                  <a:srgbClr val="022759"/>
                </a:solidFill>
                <a:latin typeface="Times New Roman" panose="02020603050405020304" pitchFamily="18" charset="0"/>
                <a:cs typeface="Times New Roman" panose="02020603050405020304" pitchFamily="18" charset="0"/>
              </a:rPr>
              <a:t> </a:t>
            </a:r>
            <a:r>
              <a:rPr lang="en-US" sz="3500" b="1" dirty="0" err="1">
                <a:solidFill>
                  <a:srgbClr val="022759"/>
                </a:solidFill>
                <a:latin typeface="Times New Roman" panose="02020603050405020304" pitchFamily="18" charset="0"/>
                <a:cs typeface="Times New Roman" panose="02020603050405020304" pitchFamily="18" charset="0"/>
              </a:rPr>
              <a:t>sự</a:t>
            </a:r>
            <a:r>
              <a:rPr lang="en-US" sz="3500" b="1" dirty="0">
                <a:solidFill>
                  <a:srgbClr val="022759"/>
                </a:solidFill>
                <a:latin typeface="Times New Roman" panose="02020603050405020304" pitchFamily="18" charset="0"/>
                <a:cs typeface="Times New Roman" panose="02020603050405020304" pitchFamily="18" charset="0"/>
              </a:rPr>
              <a:t> 2015</a:t>
            </a:r>
          </a:p>
        </p:txBody>
      </p:sp>
    </p:spTree>
    <p:extLst>
      <p:ext uri="{BB962C8B-B14F-4D97-AF65-F5344CB8AC3E}">
        <p14:creationId xmlns:p14="http://schemas.microsoft.com/office/powerpoint/2010/main" val="429263394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9"/>
                                        </p:tgtEl>
                                        <p:attrNameLst>
                                          <p:attrName>fillcolor</p:attrName>
                                        </p:attrNameLst>
                                      </p:cBhvr>
                                      <p:to>
                                        <a:schemeClr val="accent2"/>
                                      </p:to>
                                    </p:animClr>
                                    <p:set>
                                      <p:cBhvr>
                                        <p:cTn id="7" dur="2000" fill="hold"/>
                                        <p:tgtEl>
                                          <p:spTgt spid="19"/>
                                        </p:tgtEl>
                                        <p:attrNameLst>
                                          <p:attrName>fill.type</p:attrName>
                                        </p:attrNameLst>
                                      </p:cBhvr>
                                      <p:to>
                                        <p:strVal val="solid"/>
                                      </p:to>
                                    </p:set>
                                    <p:set>
                                      <p:cBhvr>
                                        <p:cTn id="8" dur="2000" fill="hold"/>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8" name="Rectangle: Rounded Corners 17">
            <a:extLst>
              <a:ext uri="{FF2B5EF4-FFF2-40B4-BE49-F238E27FC236}">
                <a16:creationId xmlns:a16="http://schemas.microsoft.com/office/drawing/2014/main" id="{74888699-89B1-C9DA-BBBD-7CDDE4DB63F8}"/>
              </a:ext>
            </a:extLst>
          </p:cNvPr>
          <p:cNvSpPr/>
          <p:nvPr/>
        </p:nvSpPr>
        <p:spPr>
          <a:xfrm>
            <a:off x="4156772" y="878726"/>
            <a:ext cx="10778428"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VỀ LUẬT HÌNH SỰ</a:t>
            </a:r>
          </a:p>
        </p:txBody>
      </p:sp>
      <p:sp>
        <p:nvSpPr>
          <p:cNvPr id="22" name="Rectangle: Rounded Corners 21">
            <a:extLst>
              <a:ext uri="{FF2B5EF4-FFF2-40B4-BE49-F238E27FC236}">
                <a16:creationId xmlns:a16="http://schemas.microsoft.com/office/drawing/2014/main" id="{76D84921-0E90-B65C-EFAB-633667FFDDF2}"/>
              </a:ext>
            </a:extLst>
          </p:cNvPr>
          <p:cNvSpPr/>
          <p:nvPr/>
        </p:nvSpPr>
        <p:spPr>
          <a:xfrm>
            <a:off x="533399" y="2504416"/>
            <a:ext cx="4572001"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Câu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hỏi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8B1B2DAC-14C6-7562-6859-3013C996E9F5}"/>
              </a:ext>
            </a:extLst>
          </p:cNvPr>
          <p:cNvSpPr/>
          <p:nvPr/>
        </p:nvSpPr>
        <p:spPr>
          <a:xfrm>
            <a:off x="6172200" y="2406874"/>
            <a:ext cx="11810999" cy="2193832"/>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F66514A4-F07D-9E47-184A-202A6A1F0E66}"/>
              </a:ext>
            </a:extLst>
          </p:cNvPr>
          <p:cNvSpPr txBox="1"/>
          <p:nvPr/>
        </p:nvSpPr>
        <p:spPr>
          <a:xfrm>
            <a:off x="6803645" y="2631887"/>
            <a:ext cx="10548107" cy="2431435"/>
          </a:xfrm>
          <a:prstGeom prst="rect">
            <a:avLst/>
          </a:prstGeom>
          <a:noFill/>
        </p:spPr>
        <p:txBody>
          <a:bodyPr wrap="square" rtlCol="0">
            <a:spAutoFit/>
          </a:bodyPr>
          <a:lstStyle/>
          <a:p>
            <a:pPr algn="just"/>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Bộ</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luật</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Hình</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sự</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2015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Quốc</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hội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nước</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Cộng</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hòa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xã</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hội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chủ</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nghĩa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Việt</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Nam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khóa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XIII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thông</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qua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tại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kỳ</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họp</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thứ</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mấy</a:t>
            </a:r>
            <a:r>
              <a:rPr lang="en-US" sz="3800" b="1" dirty="0">
                <a:solidFill>
                  <a:srgbClr val="022759"/>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3800" b="1" dirty="0">
              <a:solidFill>
                <a:srgbClr val="022759"/>
              </a:solidFill>
              <a:effectLst/>
              <a:latin typeface="Times New Roman" panose="02020603050405020304" pitchFamily="18" charset="0"/>
              <a:cs typeface="Times New Roman" panose="02020603050405020304" pitchFamily="18" charset="0"/>
            </a:endParaRPr>
          </a:p>
          <a:p>
            <a:pPr algn="just"/>
            <a:endParaRPr lang="en-US" sz="3800" b="1" dirty="0">
              <a:solidFill>
                <a:srgbClr val="022759"/>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E5A91CAE-3C4E-B66C-2114-DB660B31E384}"/>
              </a:ext>
            </a:extLst>
          </p:cNvPr>
          <p:cNvSpPr/>
          <p:nvPr/>
        </p:nvSpPr>
        <p:spPr>
          <a:xfrm>
            <a:off x="2628900" y="5094092"/>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A. 10</a:t>
            </a:r>
          </a:p>
        </p:txBody>
      </p:sp>
      <p:sp>
        <p:nvSpPr>
          <p:cNvPr id="16" name="Rectangle: Rounded Corners 15">
            <a:extLst>
              <a:ext uri="{FF2B5EF4-FFF2-40B4-BE49-F238E27FC236}">
                <a16:creationId xmlns:a16="http://schemas.microsoft.com/office/drawing/2014/main" id="{429691BE-E0D7-AB34-776D-3FAB2F35110C}"/>
              </a:ext>
            </a:extLst>
          </p:cNvPr>
          <p:cNvSpPr/>
          <p:nvPr/>
        </p:nvSpPr>
        <p:spPr>
          <a:xfrm>
            <a:off x="2646153" y="7048133"/>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B. 11</a:t>
            </a:r>
          </a:p>
        </p:txBody>
      </p:sp>
      <p:sp>
        <p:nvSpPr>
          <p:cNvPr id="17" name="Rectangle: Rounded Corners 16">
            <a:extLst>
              <a:ext uri="{FF2B5EF4-FFF2-40B4-BE49-F238E27FC236}">
                <a16:creationId xmlns:a16="http://schemas.microsoft.com/office/drawing/2014/main" id="{A06BF3E2-8957-CE92-EBCC-0AD8C2FA6119}"/>
              </a:ext>
            </a:extLst>
          </p:cNvPr>
          <p:cNvSpPr/>
          <p:nvPr/>
        </p:nvSpPr>
        <p:spPr>
          <a:xfrm>
            <a:off x="12039600" y="7014208"/>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D. 8</a:t>
            </a:r>
          </a:p>
        </p:txBody>
      </p:sp>
      <p:sp>
        <p:nvSpPr>
          <p:cNvPr id="19" name="Rectangle: Rounded Corners 18">
            <a:extLst>
              <a:ext uri="{FF2B5EF4-FFF2-40B4-BE49-F238E27FC236}">
                <a16:creationId xmlns:a16="http://schemas.microsoft.com/office/drawing/2014/main" id="{683F31D0-5E73-697D-CCDC-B619B2FF9D95}"/>
              </a:ext>
            </a:extLst>
          </p:cNvPr>
          <p:cNvSpPr/>
          <p:nvPr/>
        </p:nvSpPr>
        <p:spPr>
          <a:xfrm>
            <a:off x="12039600" y="5095654"/>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C. 9</a:t>
            </a:r>
          </a:p>
        </p:txBody>
      </p:sp>
    </p:spTree>
    <p:extLst>
      <p:ext uri="{BB962C8B-B14F-4D97-AF65-F5344CB8AC3E}">
        <p14:creationId xmlns:p14="http://schemas.microsoft.com/office/powerpoint/2010/main" val="331424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5"/>
                                        </p:tgtEl>
                                        <p:attrNameLst>
                                          <p:attrName>fillcolor</p:attrName>
                                        </p:attrNameLst>
                                      </p:cBhvr>
                                      <p:to>
                                        <a:schemeClr val="accent2"/>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3CDFF"/>
        </a:solidFill>
        <a:effectLst/>
      </p:bgPr>
    </p:bg>
    <p:spTree>
      <p:nvGrpSpPr>
        <p:cNvPr id="1" name=""/>
        <p:cNvGrpSpPr/>
        <p:nvPr/>
      </p:nvGrpSpPr>
      <p:grpSpPr>
        <a:xfrm>
          <a:off x="0" y="0"/>
          <a:ext cx="0" cy="0"/>
          <a:chOff x="0" y="0"/>
          <a:chExt cx="0" cy="0"/>
        </a:xfrm>
      </p:grpSpPr>
      <p:grpSp>
        <p:nvGrpSpPr>
          <p:cNvPr id="2" name="Group 2"/>
          <p:cNvGrpSpPr/>
          <p:nvPr/>
        </p:nvGrpSpPr>
        <p:grpSpPr>
          <a:xfrm>
            <a:off x="-615117" y="9258300"/>
            <a:ext cx="19221178" cy="1296051"/>
            <a:chOff x="0" y="0"/>
            <a:chExt cx="6461577" cy="435693"/>
          </a:xfrm>
        </p:grpSpPr>
        <p:sp>
          <p:nvSpPr>
            <p:cNvPr id="3" name="Freeform 3"/>
            <p:cNvSpPr/>
            <p:nvPr/>
          </p:nvSpPr>
          <p:spPr>
            <a:xfrm>
              <a:off x="0" y="0"/>
              <a:ext cx="6461577" cy="435693"/>
            </a:xfrm>
            <a:custGeom>
              <a:avLst/>
              <a:gdLst/>
              <a:ahLst/>
              <a:cxnLst/>
              <a:rect l="l" t="t" r="r" b="b"/>
              <a:pathLst>
                <a:path w="6461577" h="435693">
                  <a:moveTo>
                    <a:pt x="0" y="0"/>
                  </a:moveTo>
                  <a:lnTo>
                    <a:pt x="6461577" y="0"/>
                  </a:lnTo>
                  <a:lnTo>
                    <a:pt x="6461577" y="435693"/>
                  </a:lnTo>
                  <a:lnTo>
                    <a:pt x="0" y="435693"/>
                  </a:lnTo>
                  <a:close/>
                </a:path>
              </a:pathLst>
            </a:custGeom>
            <a:solidFill>
              <a:srgbClr val="D82222"/>
            </a:solidFill>
          </p:spPr>
          <p:txBody>
            <a:bodyPr/>
            <a:lstStyle/>
            <a:p>
              <a:endParaRPr lang="en-US"/>
            </a:p>
          </p:txBody>
        </p:sp>
        <p:sp>
          <p:nvSpPr>
            <p:cNvPr id="4" name="TextBox 4"/>
            <p:cNvSpPr txBox="1"/>
            <p:nvPr/>
          </p:nvSpPr>
          <p:spPr>
            <a:xfrm>
              <a:off x="0" y="-28575"/>
              <a:ext cx="6461577" cy="46426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384659" y="-82213"/>
            <a:ext cx="19221178" cy="487940"/>
            <a:chOff x="0" y="0"/>
            <a:chExt cx="6461577" cy="164031"/>
          </a:xfrm>
        </p:grpSpPr>
        <p:sp>
          <p:nvSpPr>
            <p:cNvPr id="6" name="Freeform 6"/>
            <p:cNvSpPr/>
            <p:nvPr/>
          </p:nvSpPr>
          <p:spPr>
            <a:xfrm>
              <a:off x="0" y="0"/>
              <a:ext cx="6461577" cy="164031"/>
            </a:xfrm>
            <a:custGeom>
              <a:avLst/>
              <a:gdLst/>
              <a:ahLst/>
              <a:cxnLst/>
              <a:rect l="l" t="t" r="r" b="b"/>
              <a:pathLst>
                <a:path w="6461577" h="164031">
                  <a:moveTo>
                    <a:pt x="0" y="0"/>
                  </a:moveTo>
                  <a:lnTo>
                    <a:pt x="6461577" y="0"/>
                  </a:lnTo>
                  <a:lnTo>
                    <a:pt x="6461577" y="164031"/>
                  </a:lnTo>
                  <a:lnTo>
                    <a:pt x="0" y="164031"/>
                  </a:lnTo>
                  <a:close/>
                </a:path>
              </a:pathLst>
            </a:custGeom>
            <a:solidFill>
              <a:srgbClr val="022759"/>
            </a:solidFill>
          </p:spPr>
          <p:txBody>
            <a:bodyPr/>
            <a:lstStyle/>
            <a:p>
              <a:endParaRPr lang="en-US"/>
            </a:p>
          </p:txBody>
        </p:sp>
        <p:sp>
          <p:nvSpPr>
            <p:cNvPr id="7" name="TextBox 7"/>
            <p:cNvSpPr txBox="1"/>
            <p:nvPr/>
          </p:nvSpPr>
          <p:spPr>
            <a:xfrm>
              <a:off x="0" y="-28575"/>
              <a:ext cx="6461577" cy="19260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318061" y="405727"/>
            <a:ext cx="18924122" cy="318843"/>
            <a:chOff x="0" y="0"/>
            <a:chExt cx="6361716" cy="107185"/>
          </a:xfrm>
        </p:grpSpPr>
        <p:sp>
          <p:nvSpPr>
            <p:cNvPr id="9" name="Freeform 9"/>
            <p:cNvSpPr/>
            <p:nvPr/>
          </p:nvSpPr>
          <p:spPr>
            <a:xfrm>
              <a:off x="0" y="0"/>
              <a:ext cx="6361716" cy="107185"/>
            </a:xfrm>
            <a:custGeom>
              <a:avLst/>
              <a:gdLst/>
              <a:ahLst/>
              <a:cxnLst/>
              <a:rect l="l" t="t" r="r" b="b"/>
              <a:pathLst>
                <a:path w="6361716" h="107185">
                  <a:moveTo>
                    <a:pt x="0" y="0"/>
                  </a:moveTo>
                  <a:lnTo>
                    <a:pt x="6361716" y="0"/>
                  </a:lnTo>
                  <a:lnTo>
                    <a:pt x="6361716" y="107185"/>
                  </a:lnTo>
                  <a:lnTo>
                    <a:pt x="0" y="107185"/>
                  </a:lnTo>
                  <a:close/>
                </a:path>
              </a:pathLst>
            </a:custGeom>
            <a:solidFill>
              <a:srgbClr val="FFFFFF"/>
            </a:solidFill>
          </p:spPr>
          <p:txBody>
            <a:bodyPr/>
            <a:lstStyle/>
            <a:p>
              <a:endParaRPr lang="en-US"/>
            </a:p>
          </p:txBody>
        </p:sp>
        <p:sp>
          <p:nvSpPr>
            <p:cNvPr id="10" name="TextBox 10"/>
            <p:cNvSpPr txBox="1"/>
            <p:nvPr/>
          </p:nvSpPr>
          <p:spPr>
            <a:xfrm>
              <a:off x="0" y="-28575"/>
              <a:ext cx="6361716" cy="1357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318061" y="9968157"/>
            <a:ext cx="19154580" cy="616963"/>
            <a:chOff x="0" y="0"/>
            <a:chExt cx="6439189" cy="207404"/>
          </a:xfrm>
        </p:grpSpPr>
        <p:sp>
          <p:nvSpPr>
            <p:cNvPr id="12" name="Freeform 12"/>
            <p:cNvSpPr/>
            <p:nvPr/>
          </p:nvSpPr>
          <p:spPr>
            <a:xfrm>
              <a:off x="0" y="0"/>
              <a:ext cx="6439189" cy="207404"/>
            </a:xfrm>
            <a:custGeom>
              <a:avLst/>
              <a:gdLst/>
              <a:ahLst/>
              <a:cxnLst/>
              <a:rect l="l" t="t" r="r" b="b"/>
              <a:pathLst>
                <a:path w="6439189" h="207404">
                  <a:moveTo>
                    <a:pt x="0" y="0"/>
                  </a:moveTo>
                  <a:lnTo>
                    <a:pt x="6439189" y="0"/>
                  </a:lnTo>
                  <a:lnTo>
                    <a:pt x="6439189" y="207404"/>
                  </a:lnTo>
                  <a:lnTo>
                    <a:pt x="0" y="207404"/>
                  </a:lnTo>
                  <a:close/>
                </a:path>
              </a:pathLst>
            </a:custGeom>
            <a:solidFill>
              <a:srgbClr val="FFFFFF"/>
            </a:solidFill>
          </p:spPr>
          <p:txBody>
            <a:bodyPr/>
            <a:lstStyle/>
            <a:p>
              <a:endParaRPr lang="en-US"/>
            </a:p>
          </p:txBody>
        </p:sp>
        <p:sp>
          <p:nvSpPr>
            <p:cNvPr id="13" name="TextBox 13"/>
            <p:cNvSpPr txBox="1"/>
            <p:nvPr/>
          </p:nvSpPr>
          <p:spPr>
            <a:xfrm>
              <a:off x="0" y="-28575"/>
              <a:ext cx="6439189" cy="235979"/>
            </a:xfrm>
            <a:prstGeom prst="rect">
              <a:avLst/>
            </a:prstGeom>
          </p:spPr>
          <p:txBody>
            <a:bodyPr lIns="50800" tIns="50800" rIns="50800" bIns="50800" rtlCol="0" anchor="ctr"/>
            <a:lstStyle/>
            <a:p>
              <a:pPr algn="ctr">
                <a:lnSpc>
                  <a:spcPts val="2659"/>
                </a:lnSpc>
              </a:pPr>
              <a:endParaRPr/>
            </a:p>
          </p:txBody>
        </p:sp>
      </p:grpSp>
      <p:sp>
        <p:nvSpPr>
          <p:cNvPr id="18" name="Rectangle: Rounded Corners 17">
            <a:extLst>
              <a:ext uri="{FF2B5EF4-FFF2-40B4-BE49-F238E27FC236}">
                <a16:creationId xmlns:a16="http://schemas.microsoft.com/office/drawing/2014/main" id="{74888699-89B1-C9DA-BBBD-7CDDE4DB63F8}"/>
              </a:ext>
            </a:extLst>
          </p:cNvPr>
          <p:cNvSpPr/>
          <p:nvPr/>
        </p:nvSpPr>
        <p:spPr>
          <a:xfrm>
            <a:off x="4156772" y="878726"/>
            <a:ext cx="10626028"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 TỔNG QUAN VỀ LUẬT HÌNH SỰ</a:t>
            </a:r>
          </a:p>
        </p:txBody>
      </p:sp>
      <p:sp>
        <p:nvSpPr>
          <p:cNvPr id="22" name="Rectangle: Rounded Corners 21">
            <a:extLst>
              <a:ext uri="{FF2B5EF4-FFF2-40B4-BE49-F238E27FC236}">
                <a16:creationId xmlns:a16="http://schemas.microsoft.com/office/drawing/2014/main" id="{76D84921-0E90-B65C-EFAB-633667FFDDF2}"/>
              </a:ext>
            </a:extLst>
          </p:cNvPr>
          <p:cNvSpPr/>
          <p:nvPr/>
        </p:nvSpPr>
        <p:spPr>
          <a:xfrm>
            <a:off x="533399" y="2504416"/>
            <a:ext cx="4572001" cy="1066800"/>
          </a:xfrm>
          <a:prstGeom prst="roundRect">
            <a:avLst/>
          </a:prstGeom>
          <a:ln w="76200">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Câu</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hỏi</a:t>
            </a:r>
            <a:r>
              <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5000" b="1" dirty="0" err="1">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a:t>
            </a:r>
            <a:endParaRPr lang="en-US" sz="50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3" name="Rectangle: Rounded Corners 22">
            <a:extLst>
              <a:ext uri="{FF2B5EF4-FFF2-40B4-BE49-F238E27FC236}">
                <a16:creationId xmlns:a16="http://schemas.microsoft.com/office/drawing/2014/main" id="{8B1B2DAC-14C6-7562-6859-3013C996E9F5}"/>
              </a:ext>
            </a:extLst>
          </p:cNvPr>
          <p:cNvSpPr/>
          <p:nvPr/>
        </p:nvSpPr>
        <p:spPr>
          <a:xfrm>
            <a:off x="5638800" y="2674076"/>
            <a:ext cx="12496800" cy="1568261"/>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F66514A4-F07D-9E47-184A-202A6A1F0E66}"/>
              </a:ext>
            </a:extLst>
          </p:cNvPr>
          <p:cNvSpPr txBox="1"/>
          <p:nvPr/>
        </p:nvSpPr>
        <p:spPr>
          <a:xfrm>
            <a:off x="6224587" y="2789848"/>
            <a:ext cx="11630026" cy="1846659"/>
          </a:xfrm>
          <a:prstGeom prst="rect">
            <a:avLst/>
          </a:prstGeom>
          <a:noFill/>
        </p:spPr>
        <p:txBody>
          <a:bodyPr wrap="square" rtlCol="0">
            <a:spAutoFit/>
          </a:bodyPr>
          <a:lstStyle/>
          <a:p>
            <a:pPr algn="just"/>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Ngày</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Bộ</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luật</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Hình</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sự</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2015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Quốc</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hội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nước</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Cộng</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hòa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xã</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hội</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chủ</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nghĩa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Việt</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Nam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khóa</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XIII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thông</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 qua </a:t>
            </a:r>
            <a:r>
              <a:rPr lang="en-US" sz="3800" b="1" dirty="0" err="1">
                <a:solidFill>
                  <a:srgbClr val="022759"/>
                </a:solidFill>
                <a:latin typeface="Times New Roman" panose="02020603050405020304" pitchFamily="18" charset="0"/>
                <a:ea typeface="Calibri" panose="020F0502020204030204" pitchFamily="34" charset="0"/>
                <a:cs typeface="Times New Roman" panose="02020603050405020304" pitchFamily="18" charset="0"/>
              </a:rPr>
              <a:t>là</a:t>
            </a:r>
            <a:r>
              <a:rPr lang="en-US" sz="3800" b="1" dirty="0">
                <a:solidFill>
                  <a:srgbClr val="022759"/>
                </a:solidFill>
                <a:latin typeface="Times New Roman" panose="02020603050405020304" pitchFamily="18" charset="0"/>
                <a:ea typeface="Calibri" panose="020F0502020204030204" pitchFamily="34" charset="0"/>
                <a:cs typeface="Times New Roman" panose="02020603050405020304" pitchFamily="18" charset="0"/>
              </a:rPr>
              <a:t>?</a:t>
            </a:r>
            <a:endParaRPr lang="en-US" sz="3800" b="1" dirty="0">
              <a:solidFill>
                <a:srgbClr val="022759"/>
              </a:solidFill>
              <a:effectLst/>
              <a:latin typeface="Times New Roman" panose="02020603050405020304" pitchFamily="18" charset="0"/>
              <a:cs typeface="Times New Roman" panose="02020603050405020304" pitchFamily="18" charset="0"/>
            </a:endParaRPr>
          </a:p>
          <a:p>
            <a:pPr algn="just"/>
            <a:endParaRPr lang="en-US" sz="3800" b="1" dirty="0">
              <a:solidFill>
                <a:srgbClr val="022759"/>
              </a:solidFill>
              <a:latin typeface="Times New Roman" panose="02020603050405020304" pitchFamily="18" charset="0"/>
              <a:cs typeface="Times New Roman" panose="02020603050405020304" pitchFamily="18" charset="0"/>
            </a:endParaRPr>
          </a:p>
        </p:txBody>
      </p:sp>
      <p:sp>
        <p:nvSpPr>
          <p:cNvPr id="15" name="Rectangle: Rounded Corners 14">
            <a:extLst>
              <a:ext uri="{FF2B5EF4-FFF2-40B4-BE49-F238E27FC236}">
                <a16:creationId xmlns:a16="http://schemas.microsoft.com/office/drawing/2014/main" id="{E5A91CAE-3C4E-B66C-2114-DB660B31E384}"/>
              </a:ext>
            </a:extLst>
          </p:cNvPr>
          <p:cNvSpPr/>
          <p:nvPr/>
        </p:nvSpPr>
        <p:spPr>
          <a:xfrm>
            <a:off x="2628900" y="5094092"/>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A. 27/12/2015</a:t>
            </a:r>
          </a:p>
        </p:txBody>
      </p:sp>
      <p:sp>
        <p:nvSpPr>
          <p:cNvPr id="16" name="Rectangle: Rounded Corners 15">
            <a:extLst>
              <a:ext uri="{FF2B5EF4-FFF2-40B4-BE49-F238E27FC236}">
                <a16:creationId xmlns:a16="http://schemas.microsoft.com/office/drawing/2014/main" id="{429691BE-E0D7-AB34-776D-3FAB2F35110C}"/>
              </a:ext>
            </a:extLst>
          </p:cNvPr>
          <p:cNvSpPr/>
          <p:nvPr/>
        </p:nvSpPr>
        <p:spPr>
          <a:xfrm>
            <a:off x="2646153" y="7048133"/>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B. 27/11/2015</a:t>
            </a:r>
          </a:p>
        </p:txBody>
      </p:sp>
      <p:sp>
        <p:nvSpPr>
          <p:cNvPr id="17" name="Rectangle: Rounded Corners 16">
            <a:extLst>
              <a:ext uri="{FF2B5EF4-FFF2-40B4-BE49-F238E27FC236}">
                <a16:creationId xmlns:a16="http://schemas.microsoft.com/office/drawing/2014/main" id="{A06BF3E2-8957-CE92-EBCC-0AD8C2FA6119}"/>
              </a:ext>
            </a:extLst>
          </p:cNvPr>
          <p:cNvSpPr/>
          <p:nvPr/>
        </p:nvSpPr>
        <p:spPr>
          <a:xfrm>
            <a:off x="12039600" y="7014208"/>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D. 12/11/2015</a:t>
            </a:r>
          </a:p>
        </p:txBody>
      </p:sp>
      <p:sp>
        <p:nvSpPr>
          <p:cNvPr id="19" name="Rectangle: Rounded Corners 18">
            <a:extLst>
              <a:ext uri="{FF2B5EF4-FFF2-40B4-BE49-F238E27FC236}">
                <a16:creationId xmlns:a16="http://schemas.microsoft.com/office/drawing/2014/main" id="{683F31D0-5E73-697D-CCDC-B619B2FF9D95}"/>
              </a:ext>
            </a:extLst>
          </p:cNvPr>
          <p:cNvSpPr/>
          <p:nvPr/>
        </p:nvSpPr>
        <p:spPr>
          <a:xfrm>
            <a:off x="12039600" y="5095654"/>
            <a:ext cx="4953000" cy="1066800"/>
          </a:xfrm>
          <a:prstGeom prst="roundRect">
            <a:avLst/>
          </a:prstGeom>
          <a:ln w="762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500" b="1" dirty="0">
                <a:solidFill>
                  <a:srgbClr val="022759"/>
                </a:solidFill>
                <a:latin typeface="Times New Roman" panose="02020603050405020304" pitchFamily="18" charset="0"/>
                <a:cs typeface="Times New Roman" panose="02020603050405020304" pitchFamily="18" charset="0"/>
              </a:rPr>
              <a:t>C. 12/11/2015</a:t>
            </a:r>
          </a:p>
        </p:txBody>
      </p:sp>
    </p:spTree>
    <p:extLst>
      <p:ext uri="{BB962C8B-B14F-4D97-AF65-F5344CB8AC3E}">
        <p14:creationId xmlns:p14="http://schemas.microsoft.com/office/powerpoint/2010/main" val="790275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6"/>
                                        </p:tgtEl>
                                        <p:attrNameLst>
                                          <p:attrName>fillcolor</p:attrName>
                                        </p:attrNameLst>
                                      </p:cBhvr>
                                      <p:to>
                                        <a:schemeClr val="accent2"/>
                                      </p:to>
                                    </p:animClr>
                                    <p:set>
                                      <p:cBhvr>
                                        <p:cTn id="7" dur="2000" fill="hold"/>
                                        <p:tgtEl>
                                          <p:spTgt spid="16"/>
                                        </p:tgtEl>
                                        <p:attrNameLst>
                                          <p:attrName>fill.type</p:attrName>
                                        </p:attrNameLst>
                                      </p:cBhvr>
                                      <p:to>
                                        <p:strVal val="solid"/>
                                      </p:to>
                                    </p:set>
                                    <p:set>
                                      <p:cBhvr>
                                        <p:cTn id="8" dur="2000" fill="hold"/>
                                        <p:tgtEl>
                                          <p:spTgt spid="1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445</TotalTime>
  <Words>1104</Words>
  <Application>Microsoft Office PowerPoint</Application>
  <PresentationFormat>Custom</PresentationFormat>
  <Paragraphs>173</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Calibri</vt:lpstr>
      <vt:lpstr>Aptos</vt:lpstr>
      <vt:lpstr>Be Vietnam Ultra-Bold</vt:lpstr>
      <vt:lpstr>Cordia New</vt:lpstr>
      <vt:lpstr>Times New Roman</vt:lpstr>
      <vt:lpstr>Arial</vt:lpstr>
      <vt:lpstr>Klein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Đồng Phạm và các trường hợp</dc:title>
  <cp:lastModifiedBy>Admin</cp:lastModifiedBy>
  <cp:revision>25</cp:revision>
  <dcterms:created xsi:type="dcterms:W3CDTF">2006-08-16T00:00:00Z</dcterms:created>
  <dcterms:modified xsi:type="dcterms:W3CDTF">2024-03-21T13:39:03Z</dcterms:modified>
  <dc:identifier>DAF_lFnK-Hs</dc:identifier>
</cp:coreProperties>
</file>